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53"/>
  </p:notesMasterIdLst>
  <p:sldIdLst>
    <p:sldId id="258" r:id="rId2"/>
    <p:sldId id="338" r:id="rId3"/>
    <p:sldId id="339" r:id="rId4"/>
    <p:sldId id="340" r:id="rId5"/>
    <p:sldId id="341" r:id="rId6"/>
    <p:sldId id="342" r:id="rId7"/>
    <p:sldId id="325" r:id="rId8"/>
    <p:sldId id="260" r:id="rId9"/>
    <p:sldId id="326" r:id="rId10"/>
    <p:sldId id="344" r:id="rId11"/>
    <p:sldId id="327" r:id="rId12"/>
    <p:sldId id="261" r:id="rId13"/>
    <p:sldId id="363" r:id="rId14"/>
    <p:sldId id="291" r:id="rId15"/>
    <p:sldId id="328" r:id="rId16"/>
    <p:sldId id="292" r:id="rId17"/>
    <p:sldId id="345" r:id="rId18"/>
    <p:sldId id="364" r:id="rId19"/>
    <p:sldId id="365" r:id="rId20"/>
    <p:sldId id="366" r:id="rId21"/>
    <p:sldId id="330" r:id="rId22"/>
    <p:sldId id="329" r:id="rId23"/>
    <p:sldId id="331" r:id="rId24"/>
    <p:sldId id="346" r:id="rId25"/>
    <p:sldId id="332" r:id="rId26"/>
    <p:sldId id="362" r:id="rId27"/>
    <p:sldId id="333" r:id="rId28"/>
    <p:sldId id="347" r:id="rId29"/>
    <p:sldId id="335" r:id="rId30"/>
    <p:sldId id="336" r:id="rId31"/>
    <p:sldId id="348" r:id="rId32"/>
    <p:sldId id="349" r:id="rId33"/>
    <p:sldId id="354" r:id="rId34"/>
    <p:sldId id="337" r:id="rId35"/>
    <p:sldId id="350" r:id="rId36"/>
    <p:sldId id="353" r:id="rId37"/>
    <p:sldId id="352" r:id="rId38"/>
    <p:sldId id="355" r:id="rId39"/>
    <p:sldId id="356" r:id="rId40"/>
    <p:sldId id="357" r:id="rId41"/>
    <p:sldId id="358" r:id="rId42"/>
    <p:sldId id="359" r:id="rId43"/>
    <p:sldId id="360" r:id="rId44"/>
    <p:sldId id="361" r:id="rId45"/>
    <p:sldId id="367" r:id="rId46"/>
    <p:sldId id="368" r:id="rId47"/>
    <p:sldId id="369" r:id="rId48"/>
    <p:sldId id="370" r:id="rId49"/>
    <p:sldId id="371" r:id="rId50"/>
    <p:sldId id="372" r:id="rId51"/>
    <p:sldId id="373"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D6E3"/>
    <a:srgbClr val="ADD9E5"/>
    <a:srgbClr val="FF0066"/>
    <a:srgbClr val="CC0066"/>
    <a:srgbClr val="C8264D"/>
    <a:srgbClr val="DC20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7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DE0800-3DB6-4184-9DD5-9D2BE1A5A412}" type="datetimeFigureOut">
              <a:rPr lang="en-GB" smtClean="0"/>
              <a:pPr/>
              <a:t>04/04/2014</a:t>
            </a:fld>
            <a:endParaRPr lang="en-GB"/>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C9C7FB-AF49-44E5-907B-58C098BC8378}" type="slidenum">
              <a:rPr lang="en-GB" smtClean="0"/>
              <a:pPr/>
              <a:t>‹nr.›</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en-GB"/>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en-GB"/>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en-GB"/>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7" name="Tijdelijke aanduiding voor datum 6"/>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8" name="Tijdelijke aanduiding voor voettekst 7"/>
          <p:cNvSpPr>
            <a:spLocks noGrp="1"/>
          </p:cNvSpPr>
          <p:nvPr>
            <p:ph type="ftr" sz="quarter" idx="11"/>
          </p:nvPr>
        </p:nvSpPr>
        <p:spPr/>
        <p:txBody>
          <a:bodyPr/>
          <a:lstStyle/>
          <a:p>
            <a:endParaRPr lang="en-GB"/>
          </a:p>
        </p:txBody>
      </p:sp>
      <p:sp>
        <p:nvSpPr>
          <p:cNvPr id="9" name="Tijdelijke aanduiding voor dianummer 8"/>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datum 2"/>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4" name="Tijdelijke aanduiding voor voettekst 3"/>
          <p:cNvSpPr>
            <a:spLocks noGrp="1"/>
          </p:cNvSpPr>
          <p:nvPr>
            <p:ph type="ftr" sz="quarter" idx="11"/>
          </p:nvPr>
        </p:nvSpPr>
        <p:spPr/>
        <p:txBody>
          <a:bodyPr/>
          <a:lstStyle/>
          <a:p>
            <a:endParaRPr lang="en-GB"/>
          </a:p>
        </p:txBody>
      </p:sp>
      <p:sp>
        <p:nvSpPr>
          <p:cNvPr id="5" name="Tijdelijke aanduiding voor dianummer 4"/>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3" name="Tijdelijke aanduiding voor voettekst 2"/>
          <p:cNvSpPr>
            <a:spLocks noGrp="1"/>
          </p:cNvSpPr>
          <p:nvPr>
            <p:ph type="ftr" sz="quarter" idx="11"/>
          </p:nvPr>
        </p:nvSpPr>
        <p:spPr/>
        <p:txBody>
          <a:bodyPr/>
          <a:lstStyle/>
          <a:p>
            <a:endParaRPr lang="en-GB"/>
          </a:p>
        </p:txBody>
      </p:sp>
      <p:sp>
        <p:nvSpPr>
          <p:cNvPr id="4" name="Tijdelijke aanduiding voor dianummer 3"/>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en-GB"/>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en-GB"/>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en-GB"/>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EBFADE87-B950-4913-8444-D1EE53B73200}" type="slidenum">
              <a:rPr lang="en-GB" smtClean="0"/>
              <a:pPr/>
              <a:t>‹nr.›</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eldia">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2571750" y="4549775"/>
            <a:ext cx="4000500" cy="1379538"/>
          </a:xfrm>
          <a:prstGeom prst="rect">
            <a:avLst/>
          </a:prstGeom>
          <a:noFill/>
          <a:ln w="9525">
            <a:noFill/>
            <a:miter lim="800000"/>
            <a:headEnd/>
            <a:tailEnd/>
          </a:ln>
        </p:spPr>
      </p:pic>
      <p:sp>
        <p:nvSpPr>
          <p:cNvPr id="4" name="Rechthoek 3"/>
          <p:cNvSpPr/>
          <p:nvPr/>
        </p:nvSpPr>
        <p:spPr>
          <a:xfrm rot="16200000">
            <a:off x="-3464775" y="3250405"/>
            <a:ext cx="7143801" cy="357188"/>
          </a:xfrm>
          <a:prstGeom prst="rect">
            <a:avLst/>
          </a:prstGeom>
          <a:solidFill>
            <a:srgbClr val="C00000"/>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5" name="Rechthoek 4"/>
          <p:cNvSpPr/>
          <p:nvPr/>
        </p:nvSpPr>
        <p:spPr>
          <a:xfrm>
            <a:off x="-142875" y="3678238"/>
            <a:ext cx="9429750" cy="3651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2" name="Titel 1"/>
          <p:cNvSpPr>
            <a:spLocks noGrp="1"/>
          </p:cNvSpPr>
          <p:nvPr>
            <p:ph type="ctrTitle"/>
          </p:nvPr>
        </p:nvSpPr>
        <p:spPr>
          <a:xfrm>
            <a:off x="685800" y="2130425"/>
            <a:ext cx="7772400" cy="1470025"/>
          </a:xfrm>
        </p:spPr>
        <p:txBody>
          <a:bodyPr>
            <a:noAutofit/>
          </a:bodyPr>
          <a:lstStyle>
            <a:lvl1pPr>
              <a:defRPr sz="5400" b="1" cap="small" baseline="0"/>
            </a:lvl1pPr>
          </a:lstStyle>
          <a:p>
            <a:r>
              <a:rPr lang="nl-NL" smtClean="0"/>
              <a:t>Klik om de stijl te bewerken</a:t>
            </a:r>
            <a:endParaRPr lang="nl-NL"/>
          </a:p>
        </p:txBody>
      </p:sp>
      <p:sp>
        <p:nvSpPr>
          <p:cNvPr id="6" name="Tijdelijke aanduiding voor datum 3"/>
          <p:cNvSpPr>
            <a:spLocks noGrp="1"/>
          </p:cNvSpPr>
          <p:nvPr>
            <p:ph type="dt" sz="half" idx="10"/>
          </p:nvPr>
        </p:nvSpPr>
        <p:spPr/>
        <p:txBody>
          <a:bodyPr/>
          <a:lstStyle>
            <a:lvl1pPr>
              <a:defRPr/>
            </a:lvl1pPr>
          </a:lstStyle>
          <a:p>
            <a:pPr>
              <a:defRPr/>
            </a:pPr>
            <a:fld id="{A9DB06AF-21B2-4B6F-92C7-CDD9D1D69C95}" type="datetime1">
              <a:rPr lang="nl-NL" smtClean="0"/>
              <a:pPr>
                <a:defRPr/>
              </a:pPr>
              <a:t>4-4-2014</a:t>
            </a:fld>
            <a:endParaRPr lang="nl-NL"/>
          </a:p>
        </p:txBody>
      </p:sp>
      <p:sp>
        <p:nvSpPr>
          <p:cNvPr id="7" name="Tijdelijke aanduiding voor voettekst 4"/>
          <p:cNvSpPr>
            <a:spLocks noGrp="1"/>
          </p:cNvSpPr>
          <p:nvPr>
            <p:ph type="ftr" sz="quarter" idx="11"/>
          </p:nvPr>
        </p:nvSpPr>
        <p:spPr/>
        <p:txBody>
          <a:bodyPr/>
          <a:lstStyle>
            <a:lvl1pPr>
              <a:defRPr/>
            </a:lvl1pPr>
          </a:lstStyle>
          <a:p>
            <a:pPr>
              <a:defRPr/>
            </a:pPr>
            <a:endParaRPr lang="nl-NL"/>
          </a:p>
        </p:txBody>
      </p:sp>
      <p:sp>
        <p:nvSpPr>
          <p:cNvPr id="8" name="Tijdelijke aanduiding voor dianummer 5"/>
          <p:cNvSpPr>
            <a:spLocks noGrp="1"/>
          </p:cNvSpPr>
          <p:nvPr>
            <p:ph type="sldNum" sz="quarter" idx="12"/>
          </p:nvPr>
        </p:nvSpPr>
        <p:spPr/>
        <p:txBody>
          <a:bodyPr/>
          <a:lstStyle>
            <a:lvl1pPr>
              <a:defRPr/>
            </a:lvl1pPr>
          </a:lstStyle>
          <a:p>
            <a:pPr>
              <a:defRPr/>
            </a:pPr>
            <a:fld id="{1780D660-E09C-4764-8A89-543BB5E0484E}"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en-GB"/>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72E940-B607-4CE4-8AEF-FE9EE6136C94}" type="datetimeFigureOut">
              <a:rPr lang="en-GB" smtClean="0"/>
              <a:pPr/>
              <a:t>04/04/2014</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ADE87-B950-4913-8444-D1EE53B73200}"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tiff"/></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3.tiff"/></Relationships>
</file>

<file path=ppt/slides/_rels/slide1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3.tiff"/></Relationships>
</file>

<file path=ppt/slides/_rels/slide1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7.jpeg"/><Relationship Id="rId4" Type="http://schemas.openxmlformats.org/officeDocument/2006/relationships/image" Target="../media/image3.tiff"/></Relationships>
</file>

<file path=ppt/slides/_rels/slide3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2.tiff"/><Relationship Id="rId7" Type="http://schemas.openxmlformats.org/officeDocument/2006/relationships/image" Target="../media/image7.jpeg"/><Relationship Id="rId2" Type="http://schemas.openxmlformats.org/officeDocument/2006/relationships/image" Target="../media/image21.tiff"/><Relationship Id="rId1" Type="http://schemas.openxmlformats.org/officeDocument/2006/relationships/slideLayout" Target="../slideLayouts/slideLayout7.xml"/><Relationship Id="rId6" Type="http://schemas.openxmlformats.org/officeDocument/2006/relationships/image" Target="../media/image3.tiff"/><Relationship Id="rId5" Type="http://schemas.openxmlformats.org/officeDocument/2006/relationships/image" Target="../media/image6.jpeg"/><Relationship Id="rId4" Type="http://schemas.openxmlformats.org/officeDocument/2006/relationships/image" Target="../media/image23.tif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Afbeelding 11" descr="ESICM 1920x1080.jpg"/>
          <p:cNvPicPr>
            <a:picLocks noChangeAspect="1"/>
          </p:cNvPicPr>
          <p:nvPr/>
        </p:nvPicPr>
        <p:blipFill>
          <a:blip r:embed="rId2" cstate="print"/>
          <a:stretch>
            <a:fillRect/>
          </a:stretch>
        </p:blipFill>
        <p:spPr>
          <a:xfrm>
            <a:off x="2627784" y="4852628"/>
            <a:ext cx="2880320" cy="1620180"/>
          </a:xfrm>
          <a:prstGeom prst="rect">
            <a:avLst/>
          </a:prstGeom>
        </p:spPr>
      </p:pic>
      <p:sp>
        <p:nvSpPr>
          <p:cNvPr id="2" name="Titel 1"/>
          <p:cNvSpPr>
            <a:spLocks noGrp="1"/>
          </p:cNvSpPr>
          <p:nvPr>
            <p:ph type="ctrTitle"/>
          </p:nvPr>
        </p:nvSpPr>
        <p:spPr>
          <a:xfrm>
            <a:off x="685800" y="1052736"/>
            <a:ext cx="7772400" cy="1470025"/>
          </a:xfrm>
        </p:spPr>
        <p:txBody>
          <a:bodyPr rtlCol="0"/>
          <a:lstStyle/>
          <a:p>
            <a:r>
              <a:rPr lang="en-GB" dirty="0" smtClean="0"/>
              <a:t>Clinical practice guideline on diagnosis</a:t>
            </a:r>
            <a:br>
              <a:rPr lang="en-GB" dirty="0" smtClean="0"/>
            </a:br>
            <a:r>
              <a:rPr lang="en-GB" dirty="0" smtClean="0"/>
              <a:t>and treatment of </a:t>
            </a:r>
            <a:r>
              <a:rPr lang="en-GB" dirty="0" err="1" smtClean="0"/>
              <a:t>hyponatraemia</a:t>
            </a:r>
            <a:endParaRPr lang="nl-NL" dirty="0"/>
          </a:p>
        </p:txBody>
      </p:sp>
      <p:sp>
        <p:nvSpPr>
          <p:cNvPr id="3" name="Ondertitel 2"/>
          <p:cNvSpPr>
            <a:spLocks noGrp="1"/>
          </p:cNvSpPr>
          <p:nvPr>
            <p:ph type="subTitle" idx="4294967295"/>
          </p:nvPr>
        </p:nvSpPr>
        <p:spPr>
          <a:xfrm>
            <a:off x="1371600" y="3501008"/>
            <a:ext cx="6400800" cy="542925"/>
          </a:xfrm>
        </p:spPr>
        <p:txBody>
          <a:bodyPr rtlCol="0">
            <a:normAutofit lnSpcReduction="10000"/>
          </a:bodyPr>
          <a:lstStyle/>
          <a:p>
            <a:pPr algn="ctr" eaLnBrk="1" fontAlgn="auto" hangingPunct="1">
              <a:spcAft>
                <a:spcPts val="0"/>
              </a:spcAft>
              <a:buFont typeface="Arial" pitchFamily="34" charset="0"/>
              <a:buNone/>
              <a:defRPr/>
            </a:pPr>
            <a:r>
              <a:rPr lang="nl-NL" dirty="0" err="1" smtClean="0"/>
              <a:t>February</a:t>
            </a:r>
            <a:r>
              <a:rPr lang="nl-NL" dirty="0" smtClean="0"/>
              <a:t> 2014</a:t>
            </a:r>
            <a:endParaRPr lang="nl-NL" dirty="0"/>
          </a:p>
        </p:txBody>
      </p:sp>
      <p:pic>
        <p:nvPicPr>
          <p:cNvPr id="7" name="Afbeelding 6" descr="ERBP 2011 Press+.tif"/>
          <p:cNvPicPr>
            <a:picLocks noChangeAspect="1"/>
          </p:cNvPicPr>
          <p:nvPr/>
        </p:nvPicPr>
        <p:blipFill>
          <a:blip r:embed="rId3" cstate="print"/>
          <a:stretch>
            <a:fillRect/>
          </a:stretch>
        </p:blipFill>
        <p:spPr>
          <a:xfrm>
            <a:off x="179512" y="5060032"/>
            <a:ext cx="2808312" cy="994873"/>
          </a:xfrm>
          <a:prstGeom prst="rect">
            <a:avLst/>
          </a:prstGeom>
        </p:spPr>
      </p:pic>
      <p:pic>
        <p:nvPicPr>
          <p:cNvPr id="8" name="Afbeelding 7" descr="ESE Logo B block.jpg"/>
          <p:cNvPicPr>
            <a:picLocks noChangeAspect="1"/>
          </p:cNvPicPr>
          <p:nvPr/>
        </p:nvPicPr>
        <p:blipFill>
          <a:blip r:embed="rId4" cstate="print"/>
          <a:stretch>
            <a:fillRect/>
          </a:stretch>
        </p:blipFill>
        <p:spPr>
          <a:xfrm>
            <a:off x="5076056" y="5156552"/>
            <a:ext cx="3888432" cy="100114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err="1" smtClean="0"/>
              <a:t>Hierarchy</a:t>
            </a:r>
            <a:r>
              <a:rPr lang="nl-BE" dirty="0" smtClean="0"/>
              <a:t> of </a:t>
            </a:r>
            <a:r>
              <a:rPr lang="nl-BE" dirty="0" err="1" smtClean="0"/>
              <a:t>Outcomes</a:t>
            </a:r>
            <a:endParaRPr lang="en-GB" dirty="0"/>
          </a:p>
        </p:txBody>
      </p:sp>
      <p:pic>
        <p:nvPicPr>
          <p:cNvPr id="1026" name="Picture 2"/>
          <p:cNvPicPr>
            <a:picLocks noGrp="1" noChangeAspect="1" noChangeArrowheads="1"/>
          </p:cNvPicPr>
          <p:nvPr>
            <p:ph idx="1"/>
          </p:nvPr>
        </p:nvPicPr>
        <p:blipFill>
          <a:blip r:embed="rId2" cstate="print"/>
          <a:srcRect l="7938" t="18133" r="50895" b="35728"/>
          <a:stretch>
            <a:fillRect/>
          </a:stretch>
        </p:blipFill>
        <p:spPr bwMode="auto">
          <a:xfrm>
            <a:off x="1763688" y="1988840"/>
            <a:ext cx="5254101" cy="3312368"/>
          </a:xfrm>
          <a:prstGeom prst="rect">
            <a:avLst/>
          </a:prstGeom>
          <a:noFill/>
          <a:ln w="9525">
            <a:noFill/>
            <a:miter lim="800000"/>
            <a:headEnd/>
            <a:tailEnd/>
          </a:ln>
        </p:spPr>
      </p:pic>
      <p:cxnSp>
        <p:nvCxnSpPr>
          <p:cNvPr id="5" name="Rechte verbindingslijn 4"/>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616624" cy="276999"/>
          </a:xfrm>
          <a:prstGeom prst="rect">
            <a:avLst/>
          </a:prstGeom>
        </p:spPr>
        <p:txBody>
          <a:bodyPr wrap="square">
            <a:spAutoFit/>
          </a:bodyPr>
          <a:lstStyle/>
          <a:p>
            <a:r>
              <a:rPr lang="en-GB" sz="1200" dirty="0" smtClean="0"/>
              <a:t>Formulating statements and grading recommendations</a:t>
            </a:r>
            <a:endParaRPr lang="en-GB" sz="1200" dirty="0"/>
          </a:p>
        </p:txBody>
      </p:sp>
      <p:pic>
        <p:nvPicPr>
          <p:cNvPr id="7" name="Afbeelding 6"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a:t>Method of rating the quality of the evidence</a:t>
            </a:r>
          </a:p>
        </p:txBody>
      </p:sp>
      <p:pic>
        <p:nvPicPr>
          <p:cNvPr id="2050" name="Picture 2"/>
          <p:cNvPicPr>
            <a:picLocks noGrp="1" noChangeAspect="1" noChangeArrowheads="1"/>
          </p:cNvPicPr>
          <p:nvPr>
            <p:ph idx="1"/>
          </p:nvPr>
        </p:nvPicPr>
        <p:blipFill>
          <a:blip r:embed="rId2" cstate="print"/>
          <a:srcRect l="7938" t="19724" r="7938" b="24591"/>
          <a:stretch>
            <a:fillRect/>
          </a:stretch>
        </p:blipFill>
        <p:spPr bwMode="auto">
          <a:xfrm>
            <a:off x="107504" y="1648523"/>
            <a:ext cx="9036496" cy="3364653"/>
          </a:xfrm>
          <a:prstGeom prst="rect">
            <a:avLst/>
          </a:prstGeom>
          <a:noFill/>
          <a:ln w="9525">
            <a:noFill/>
            <a:miter lim="800000"/>
            <a:headEnd/>
            <a:tailEnd/>
          </a:ln>
        </p:spPr>
      </p:pic>
      <p:cxnSp>
        <p:nvCxnSpPr>
          <p:cNvPr id="5" name="Rechte verbindingslijn 4"/>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5616624" cy="276999"/>
          </a:xfrm>
          <a:prstGeom prst="rect">
            <a:avLst/>
          </a:prstGeom>
        </p:spPr>
        <p:txBody>
          <a:bodyPr wrap="square">
            <a:spAutoFit/>
          </a:bodyPr>
          <a:lstStyle/>
          <a:p>
            <a:r>
              <a:rPr lang="en-GB" sz="1200" dirty="0" smtClean="0"/>
              <a:t>Formulating statements and grading recommendations</a:t>
            </a:r>
            <a:endParaRPr lang="en-GB" sz="1200" dirty="0"/>
          </a:p>
        </p:txBody>
      </p:sp>
      <p:sp>
        <p:nvSpPr>
          <p:cNvPr id="10" name="Rechthoek 9"/>
          <p:cNvSpPr/>
          <p:nvPr/>
        </p:nvSpPr>
        <p:spPr>
          <a:xfrm>
            <a:off x="251520" y="5013176"/>
            <a:ext cx="8424936" cy="600164"/>
          </a:xfrm>
          <a:prstGeom prst="rect">
            <a:avLst/>
          </a:prstGeom>
        </p:spPr>
        <p:txBody>
          <a:bodyPr wrap="square">
            <a:spAutoFit/>
          </a:bodyPr>
          <a:lstStyle/>
          <a:p>
            <a:r>
              <a:rPr lang="en-GB" sz="1100" dirty="0" smtClean="0"/>
              <a:t>Method of rating the quality of the evidence. Adapted from </a:t>
            </a:r>
            <a:r>
              <a:rPr lang="en-GB" sz="1100" dirty="0" err="1" smtClean="0"/>
              <a:t>Balshem</a:t>
            </a:r>
            <a:r>
              <a:rPr lang="en-GB" sz="1100" dirty="0" smtClean="0"/>
              <a:t> H, </a:t>
            </a:r>
            <a:r>
              <a:rPr lang="en-GB" sz="1100" dirty="0" err="1" smtClean="0"/>
              <a:t>Helfand</a:t>
            </a:r>
            <a:r>
              <a:rPr lang="en-GB" sz="1100" dirty="0" smtClean="0"/>
              <a:t> M, </a:t>
            </a:r>
            <a:r>
              <a:rPr lang="en-GB" sz="1100" dirty="0" err="1" smtClean="0"/>
              <a:t>Schu</a:t>
            </a:r>
            <a:r>
              <a:rPr lang="en-GB" sz="1100" dirty="0" smtClean="0"/>
              <a:t>¨ </a:t>
            </a:r>
            <a:r>
              <a:rPr lang="en-GB" sz="1100" dirty="0" err="1" smtClean="0"/>
              <a:t>nemann</a:t>
            </a:r>
            <a:r>
              <a:rPr lang="en-GB" sz="1100" dirty="0" smtClean="0"/>
              <a:t> HJ, </a:t>
            </a:r>
            <a:r>
              <a:rPr lang="en-GB" sz="1100" dirty="0" err="1" smtClean="0"/>
              <a:t>Oxman</a:t>
            </a:r>
            <a:r>
              <a:rPr lang="en-GB" sz="1100" dirty="0" smtClean="0"/>
              <a:t> AD, Kunz R,</a:t>
            </a:r>
          </a:p>
          <a:p>
            <a:r>
              <a:rPr lang="en-GB" sz="1100" dirty="0" err="1" smtClean="0"/>
              <a:t>Brozek</a:t>
            </a:r>
            <a:r>
              <a:rPr lang="en-GB" sz="1100" dirty="0" smtClean="0"/>
              <a:t> J, </a:t>
            </a:r>
            <a:r>
              <a:rPr lang="en-GB" sz="1100" dirty="0" err="1" smtClean="0"/>
              <a:t>Vist</a:t>
            </a:r>
            <a:r>
              <a:rPr lang="en-GB" sz="1100" dirty="0" smtClean="0"/>
              <a:t> GE, </a:t>
            </a:r>
            <a:r>
              <a:rPr lang="en-GB" sz="1100" dirty="0" err="1" smtClean="0"/>
              <a:t>Falck-Ytter</a:t>
            </a:r>
            <a:r>
              <a:rPr lang="en-GB" sz="1100" dirty="0" smtClean="0"/>
              <a:t> Y, </a:t>
            </a:r>
            <a:r>
              <a:rPr lang="en-GB" sz="1100" dirty="0" err="1" smtClean="0"/>
              <a:t>Meerpohl</a:t>
            </a:r>
            <a:r>
              <a:rPr lang="en-GB" sz="1100" dirty="0" smtClean="0"/>
              <a:t> J, Norris S, et al. GRADE guidelines: 3. Rating the quality of evidence. Journal of Clinical</a:t>
            </a:r>
          </a:p>
          <a:p>
            <a:r>
              <a:rPr lang="en-GB" sz="1100" dirty="0" smtClean="0"/>
              <a:t>Epidemiology 2011 64 401–406.</a:t>
            </a:r>
            <a:endParaRPr lang="en-GB" sz="1100" dirty="0"/>
          </a:p>
        </p:txBody>
      </p:sp>
      <p:pic>
        <p:nvPicPr>
          <p:cNvPr id="7" name="Afbeelding 6"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9" name="Afbeelding 8"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a:xfrm>
            <a:off x="107504" y="0"/>
            <a:ext cx="8784976" cy="1143000"/>
          </a:xfrm>
        </p:spPr>
        <p:txBody>
          <a:bodyPr>
            <a:normAutofit fontScale="90000"/>
          </a:bodyPr>
          <a:lstStyle/>
          <a:p>
            <a:r>
              <a:rPr lang="nl-BE" dirty="0" err="1" smtClean="0"/>
              <a:t>Grade</a:t>
            </a:r>
            <a:r>
              <a:rPr lang="nl-BE" dirty="0" smtClean="0"/>
              <a:t> of the overall </a:t>
            </a:r>
            <a:r>
              <a:rPr lang="nl-BE" dirty="0" err="1" smtClean="0"/>
              <a:t>quality</a:t>
            </a:r>
            <a:r>
              <a:rPr lang="nl-BE" dirty="0" smtClean="0"/>
              <a:t> of </a:t>
            </a:r>
            <a:r>
              <a:rPr lang="nl-BE" dirty="0" err="1" smtClean="0"/>
              <a:t>evidence</a:t>
            </a:r>
            <a:endParaRPr lang="en-GB" dirty="0"/>
          </a:p>
        </p:txBody>
      </p:sp>
      <p:pic>
        <p:nvPicPr>
          <p:cNvPr id="3074" name="Picture 2"/>
          <p:cNvPicPr>
            <a:picLocks noGrp="1" noChangeAspect="1" noChangeArrowheads="1"/>
          </p:cNvPicPr>
          <p:nvPr>
            <p:ph idx="1"/>
          </p:nvPr>
        </p:nvPicPr>
        <p:blipFill>
          <a:blip r:embed="rId2" cstate="print"/>
          <a:srcRect l="6337" t="32452" r="50000" b="15045"/>
          <a:stretch>
            <a:fillRect/>
          </a:stretch>
        </p:blipFill>
        <p:spPr bwMode="auto">
          <a:xfrm>
            <a:off x="1259632" y="1124744"/>
            <a:ext cx="5802098" cy="3924436"/>
          </a:xfrm>
          <a:prstGeom prst="rect">
            <a:avLst/>
          </a:prstGeom>
          <a:noFill/>
          <a:ln w="9525">
            <a:noFill/>
            <a:miter lim="800000"/>
            <a:headEnd/>
            <a:tailEnd/>
          </a:ln>
        </p:spPr>
      </p:pic>
      <p:cxnSp>
        <p:nvCxnSpPr>
          <p:cNvPr id="6" name="Rechte verbindingslijn 5"/>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5616624" cy="276999"/>
          </a:xfrm>
          <a:prstGeom prst="rect">
            <a:avLst/>
          </a:prstGeom>
        </p:spPr>
        <p:txBody>
          <a:bodyPr wrap="square">
            <a:spAutoFit/>
          </a:bodyPr>
          <a:lstStyle/>
          <a:p>
            <a:r>
              <a:rPr lang="en-GB" sz="1200" dirty="0" smtClean="0"/>
              <a:t>Formulating statements and grading recommendations</a:t>
            </a:r>
            <a:endParaRPr lang="en-GB" sz="1200" dirty="0"/>
          </a:p>
        </p:txBody>
      </p:sp>
      <p:sp>
        <p:nvSpPr>
          <p:cNvPr id="10" name="Rechthoek 9"/>
          <p:cNvSpPr/>
          <p:nvPr/>
        </p:nvSpPr>
        <p:spPr>
          <a:xfrm>
            <a:off x="1547664" y="5121042"/>
            <a:ext cx="7344816" cy="577081"/>
          </a:xfrm>
          <a:prstGeom prst="rect">
            <a:avLst/>
          </a:prstGeom>
        </p:spPr>
        <p:txBody>
          <a:bodyPr wrap="square">
            <a:spAutoFit/>
          </a:bodyPr>
          <a:lstStyle/>
          <a:p>
            <a:r>
              <a:rPr lang="en-GB" sz="1050" dirty="0" smtClean="0"/>
              <a:t>Grade for the overall quality of evidence. Adapted from </a:t>
            </a:r>
            <a:r>
              <a:rPr lang="en-GB" sz="1050" dirty="0" err="1" smtClean="0"/>
              <a:t>Guyatt</a:t>
            </a:r>
            <a:r>
              <a:rPr lang="en-GB" sz="1050" dirty="0" smtClean="0"/>
              <a:t> GH, </a:t>
            </a:r>
            <a:r>
              <a:rPr lang="en-GB" sz="1050" dirty="0" err="1" smtClean="0"/>
              <a:t>Oxman</a:t>
            </a:r>
            <a:r>
              <a:rPr lang="en-GB" sz="1050" dirty="0" smtClean="0"/>
              <a:t> AD, </a:t>
            </a:r>
            <a:r>
              <a:rPr lang="en-GB" sz="1050" dirty="0" err="1" smtClean="0"/>
              <a:t>Vist</a:t>
            </a:r>
            <a:r>
              <a:rPr lang="en-GB" sz="1050" dirty="0" smtClean="0"/>
              <a:t> GE, Kunz R, </a:t>
            </a:r>
            <a:r>
              <a:rPr lang="en-GB" sz="1050" dirty="0" err="1" smtClean="0"/>
              <a:t>Falck-Ytter</a:t>
            </a:r>
            <a:r>
              <a:rPr lang="en-GB" sz="1050" dirty="0" smtClean="0"/>
              <a:t> Y,</a:t>
            </a:r>
          </a:p>
          <a:p>
            <a:r>
              <a:rPr lang="en-GB" sz="1050" dirty="0" smtClean="0"/>
              <a:t>Alonso-</a:t>
            </a:r>
            <a:r>
              <a:rPr lang="en-GB" sz="1050" dirty="0" err="1" smtClean="0"/>
              <a:t>Coello</a:t>
            </a:r>
            <a:r>
              <a:rPr lang="en-GB" sz="1050" dirty="0" smtClean="0"/>
              <a:t> P, </a:t>
            </a:r>
            <a:r>
              <a:rPr lang="en-GB" sz="1050" dirty="0" err="1" smtClean="0"/>
              <a:t>Schu</a:t>
            </a:r>
            <a:r>
              <a:rPr lang="en-GB" sz="1050" dirty="0" smtClean="0"/>
              <a:t>¨ </a:t>
            </a:r>
            <a:r>
              <a:rPr lang="en-GB" sz="1050" dirty="0" err="1" smtClean="0"/>
              <a:t>nemann</a:t>
            </a:r>
            <a:r>
              <a:rPr lang="en-GB" sz="1050" dirty="0" smtClean="0"/>
              <a:t> HJ &amp; GRADE Working Group. GRADE: an emerging consensus on rating quality </a:t>
            </a:r>
            <a:br>
              <a:rPr lang="en-GB" sz="1050" dirty="0" smtClean="0"/>
            </a:br>
            <a:r>
              <a:rPr lang="en-GB" sz="1050" dirty="0" smtClean="0"/>
              <a:t>of evidence and strength of recommendations. BMJ 2008 336 924–926</a:t>
            </a:r>
            <a:endParaRPr lang="en-GB" sz="1050" dirty="0"/>
          </a:p>
        </p:txBody>
      </p:sp>
      <p:pic>
        <p:nvPicPr>
          <p:cNvPr id="7" name="Afbeelding 6"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9" name="Afbeelding 8"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smtClean="0"/>
              <a:t>Implications </a:t>
            </a:r>
            <a:r>
              <a:rPr lang="en-GB" dirty="0"/>
              <a:t>of strong and weak recommendations for stakeholders</a:t>
            </a:r>
          </a:p>
        </p:txBody>
      </p:sp>
      <p:pic>
        <p:nvPicPr>
          <p:cNvPr id="4" name="Picture 3"/>
          <p:cNvPicPr>
            <a:picLocks noGrp="1" noChangeAspect="1" noChangeArrowheads="1"/>
          </p:cNvPicPr>
          <p:nvPr>
            <p:ph idx="1"/>
          </p:nvPr>
        </p:nvPicPr>
        <p:blipFill>
          <a:blip r:embed="rId2" cstate="print"/>
          <a:srcRect l="8505" t="22280" r="9281" b="33200"/>
          <a:stretch>
            <a:fillRect/>
          </a:stretch>
        </p:blipFill>
        <p:spPr bwMode="auto">
          <a:xfrm>
            <a:off x="251520" y="2492896"/>
            <a:ext cx="8229600" cy="2506748"/>
          </a:xfrm>
          <a:prstGeom prst="rect">
            <a:avLst/>
          </a:prstGeom>
          <a:noFill/>
          <a:ln w="9525">
            <a:noFill/>
            <a:miter lim="800000"/>
            <a:headEnd/>
            <a:tailEnd/>
          </a:ln>
        </p:spPr>
      </p:pic>
      <p:cxnSp>
        <p:nvCxnSpPr>
          <p:cNvPr id="6" name="Rechte verbindingslijn 5"/>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5616624" cy="276999"/>
          </a:xfrm>
          <a:prstGeom prst="rect">
            <a:avLst/>
          </a:prstGeom>
        </p:spPr>
        <p:txBody>
          <a:bodyPr wrap="square">
            <a:spAutoFit/>
          </a:bodyPr>
          <a:lstStyle/>
          <a:p>
            <a:r>
              <a:rPr lang="en-GB" sz="1200" dirty="0" smtClean="0"/>
              <a:t>Formulating statements and grading recommendations</a:t>
            </a:r>
            <a:endParaRPr lang="en-GB" sz="1200" dirty="0"/>
          </a:p>
        </p:txBody>
      </p:sp>
      <p:sp>
        <p:nvSpPr>
          <p:cNvPr id="10" name="Rechthoek 9"/>
          <p:cNvSpPr/>
          <p:nvPr/>
        </p:nvSpPr>
        <p:spPr>
          <a:xfrm>
            <a:off x="251520" y="4941168"/>
            <a:ext cx="8640960" cy="1061829"/>
          </a:xfrm>
          <a:prstGeom prst="rect">
            <a:avLst/>
          </a:prstGeom>
        </p:spPr>
        <p:txBody>
          <a:bodyPr wrap="square">
            <a:spAutoFit/>
          </a:bodyPr>
          <a:lstStyle/>
          <a:p>
            <a:r>
              <a:rPr lang="en-GB" sz="1050" dirty="0" smtClean="0"/>
              <a:t>Implications of strong and weak recommendations for stakeholders. Adapted from </a:t>
            </a:r>
            <a:r>
              <a:rPr lang="en-GB" sz="1050" dirty="0" err="1" smtClean="0"/>
              <a:t>Guyatt</a:t>
            </a:r>
            <a:r>
              <a:rPr lang="en-GB" sz="1050" dirty="0" smtClean="0"/>
              <a:t> GH, </a:t>
            </a:r>
            <a:r>
              <a:rPr lang="en-GB" sz="1050" dirty="0" err="1" smtClean="0"/>
              <a:t>Oxman</a:t>
            </a:r>
            <a:r>
              <a:rPr lang="en-GB" sz="1050" dirty="0" smtClean="0"/>
              <a:t> AD, Kunz R, </a:t>
            </a:r>
            <a:r>
              <a:rPr lang="en-GB" sz="1050" dirty="0" err="1" smtClean="0"/>
              <a:t>Falck</a:t>
            </a:r>
            <a:r>
              <a:rPr lang="en-GB" sz="1050" dirty="0" smtClean="0"/>
              <a:t>- </a:t>
            </a:r>
            <a:r>
              <a:rPr lang="en-GB" sz="1050" dirty="0" err="1" smtClean="0"/>
              <a:t>Ytter</a:t>
            </a:r>
            <a:r>
              <a:rPr lang="en-GB" sz="1050" dirty="0" smtClean="0"/>
              <a:t> Y, </a:t>
            </a:r>
            <a:r>
              <a:rPr lang="en-GB" sz="1050" dirty="0" err="1" smtClean="0"/>
              <a:t>Vist</a:t>
            </a:r>
            <a:r>
              <a:rPr lang="en-GB" sz="1050" dirty="0" smtClean="0"/>
              <a:t> GE, </a:t>
            </a:r>
            <a:r>
              <a:rPr lang="en-GB" sz="1050" dirty="0" err="1" smtClean="0"/>
              <a:t>Liberati</a:t>
            </a:r>
            <a:r>
              <a:rPr lang="en-GB" sz="1050" dirty="0" smtClean="0"/>
              <a:t> A, </a:t>
            </a:r>
            <a:br>
              <a:rPr lang="en-GB" sz="1050" dirty="0" smtClean="0"/>
            </a:br>
            <a:r>
              <a:rPr lang="en-GB" sz="1050" dirty="0" err="1" smtClean="0"/>
              <a:t>Schunemann</a:t>
            </a:r>
            <a:r>
              <a:rPr lang="en-GB" sz="1050" dirty="0" smtClean="0"/>
              <a:t> HJ &amp; GRADE Working Group. Going from evidence to recommendations. BMJ 2008 3361049–1051. The additional category ‘Not Graded’ was used, typically, to provide guidance based on common sense or where </a:t>
            </a:r>
            <a:r>
              <a:rPr lang="en-GB" sz="1050" dirty="0" err="1" smtClean="0"/>
              <a:t>thetopic</a:t>
            </a:r>
            <a:r>
              <a:rPr lang="en-GB" sz="1050" dirty="0" smtClean="0"/>
              <a:t> does not allow adequate application of evidence. The most common examples include recommendations </a:t>
            </a:r>
            <a:r>
              <a:rPr lang="en-GB" sz="1050" dirty="0" err="1" smtClean="0"/>
              <a:t>regardingmonitoring</a:t>
            </a:r>
            <a:r>
              <a:rPr lang="en-GB" sz="1050" dirty="0" smtClean="0"/>
              <a:t> intervals, counselling and referral to other clinical specialists. The ungraded recommendations are generally written </a:t>
            </a:r>
            <a:r>
              <a:rPr lang="en-GB" sz="1050" dirty="0" err="1" smtClean="0"/>
              <a:t>assimple</a:t>
            </a:r>
            <a:r>
              <a:rPr lang="en-GB" sz="1050" dirty="0" smtClean="0"/>
              <a:t> declarative statements but are not meant to be interpreted as being stronger recommendations than level 1 or 2</a:t>
            </a:r>
          </a:p>
          <a:p>
            <a:r>
              <a:rPr lang="en-GB" sz="1050" dirty="0" smtClean="0"/>
              <a:t>recommendations.</a:t>
            </a:r>
            <a:endParaRPr lang="en-GB" sz="1050" dirty="0"/>
          </a:p>
        </p:txBody>
      </p:sp>
      <p:pic>
        <p:nvPicPr>
          <p:cNvPr id="7" name="Afbeelding 6"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9" name="Afbeelding 8"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a:t>Grade system for grading recommendations</a:t>
            </a:r>
          </a:p>
        </p:txBody>
      </p:sp>
      <p:pic>
        <p:nvPicPr>
          <p:cNvPr id="4098" name="Picture 2"/>
          <p:cNvPicPr>
            <a:picLocks noGrp="1" noChangeAspect="1" noChangeArrowheads="1"/>
          </p:cNvPicPr>
          <p:nvPr>
            <p:ph idx="1"/>
          </p:nvPr>
        </p:nvPicPr>
        <p:blipFill>
          <a:blip r:embed="rId2" cstate="print"/>
          <a:srcRect l="50835" t="20657" r="9949" b="53522"/>
          <a:stretch>
            <a:fillRect/>
          </a:stretch>
        </p:blipFill>
        <p:spPr bwMode="auto">
          <a:xfrm>
            <a:off x="179512" y="1556792"/>
            <a:ext cx="8748972" cy="3240360"/>
          </a:xfrm>
          <a:prstGeom prst="rect">
            <a:avLst/>
          </a:prstGeom>
          <a:noFill/>
          <a:ln w="9525">
            <a:noFill/>
            <a:miter lim="800000"/>
            <a:headEnd/>
            <a:tailEnd/>
          </a:ln>
        </p:spPr>
      </p:pic>
      <p:cxnSp>
        <p:nvCxnSpPr>
          <p:cNvPr id="5" name="Rechte verbindingslijn 4"/>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616624" cy="276999"/>
          </a:xfrm>
          <a:prstGeom prst="rect">
            <a:avLst/>
          </a:prstGeom>
        </p:spPr>
        <p:txBody>
          <a:bodyPr wrap="square">
            <a:spAutoFit/>
          </a:bodyPr>
          <a:lstStyle/>
          <a:p>
            <a:r>
              <a:rPr lang="en-GB" sz="1200" dirty="0" smtClean="0"/>
              <a:t>Formulating statements and grading recommendations</a:t>
            </a:r>
            <a:endParaRPr lang="en-GB" sz="1200" dirty="0"/>
          </a:p>
        </p:txBody>
      </p:sp>
      <p:sp>
        <p:nvSpPr>
          <p:cNvPr id="9" name="Rechthoek 8"/>
          <p:cNvSpPr/>
          <p:nvPr/>
        </p:nvSpPr>
        <p:spPr>
          <a:xfrm>
            <a:off x="467544" y="4797152"/>
            <a:ext cx="7992888" cy="600164"/>
          </a:xfrm>
          <a:prstGeom prst="rect">
            <a:avLst/>
          </a:prstGeom>
        </p:spPr>
        <p:txBody>
          <a:bodyPr wrap="square">
            <a:spAutoFit/>
          </a:bodyPr>
          <a:lstStyle/>
          <a:p>
            <a:r>
              <a:rPr lang="en-GB" sz="1100" dirty="0" smtClean="0"/>
              <a:t>Grade system for grading recommendations. Adapted from </a:t>
            </a:r>
            <a:r>
              <a:rPr lang="en-GB" sz="1100" dirty="0" err="1" smtClean="0"/>
              <a:t>Guyatt</a:t>
            </a:r>
            <a:r>
              <a:rPr lang="en-GB" sz="1100" dirty="0" smtClean="0"/>
              <a:t> GH, </a:t>
            </a:r>
            <a:r>
              <a:rPr lang="en-GB" sz="1100" dirty="0" err="1" smtClean="0"/>
              <a:t>Oxman</a:t>
            </a:r>
            <a:r>
              <a:rPr lang="en-GB" sz="1100" dirty="0" smtClean="0"/>
              <a:t> AD, </a:t>
            </a:r>
            <a:r>
              <a:rPr lang="en-GB" sz="1100" dirty="0" err="1" smtClean="0"/>
              <a:t>Vist</a:t>
            </a:r>
            <a:r>
              <a:rPr lang="en-GB" sz="1100" dirty="0" smtClean="0"/>
              <a:t> GE, Kunz R, </a:t>
            </a:r>
            <a:r>
              <a:rPr lang="en-GB" sz="1100" dirty="0" err="1" smtClean="0"/>
              <a:t>Falck-Ytter</a:t>
            </a:r>
            <a:r>
              <a:rPr lang="en-GB" sz="1100" dirty="0" smtClean="0"/>
              <a:t> Y, Alonso-</a:t>
            </a:r>
            <a:r>
              <a:rPr lang="en-GB" sz="1100" dirty="0" err="1" smtClean="0"/>
              <a:t>Coello</a:t>
            </a:r>
            <a:r>
              <a:rPr lang="en-GB" sz="1100" dirty="0" smtClean="0"/>
              <a:t> P, </a:t>
            </a:r>
            <a:r>
              <a:rPr lang="en-GB" sz="1100" dirty="0" err="1" smtClean="0"/>
              <a:t>Schunemann</a:t>
            </a:r>
            <a:r>
              <a:rPr lang="en-GB" sz="1100" dirty="0" smtClean="0"/>
              <a:t> HJ &amp; GRADE Working Group. GRADE: an emerging consensus on rating quality of evidence and strength of recommendations. BMJ 2008 336 924–926.</a:t>
            </a:r>
            <a:endParaRPr lang="en-GB" sz="1100" dirty="0"/>
          </a:p>
        </p:txBody>
      </p:sp>
      <p:pic>
        <p:nvPicPr>
          <p:cNvPr id="8" name="Afbeelding 7"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10" name="Afbeelding 9"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el 3"/>
          <p:cNvSpPr>
            <a:spLocks noGrp="1"/>
          </p:cNvSpPr>
          <p:nvPr>
            <p:ph type="ctrTitle"/>
          </p:nvPr>
        </p:nvSpPr>
        <p:spPr/>
        <p:txBody>
          <a:bodyPr/>
          <a:lstStyle/>
          <a:p>
            <a:r>
              <a:rPr lang="en-GB" dirty="0" smtClean="0"/>
              <a:t>6. Diagnosis of </a:t>
            </a:r>
            <a:r>
              <a:rPr lang="en-GB" dirty="0" err="1" smtClean="0"/>
              <a:t>Hyponatraemia</a:t>
            </a:r>
            <a:r>
              <a:rPr lang="en-GB" dirty="0" smtClean="0"/>
              <a:t/>
            </a:r>
            <a:br>
              <a:rPr lang="en-GB" dirty="0" smtClean="0"/>
            </a:br>
            <a:endParaRPr lang="en-GB" dirty="0"/>
          </a:p>
        </p:txBody>
      </p:sp>
      <p:cxnSp>
        <p:nvCxnSpPr>
          <p:cNvPr id="7" name="Rechte verbindingslijn 6"/>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79512" y="6304964"/>
            <a:ext cx="5400600" cy="507831"/>
          </a:xfrm>
          <a:prstGeom prst="rect">
            <a:avLst/>
          </a:prstGeom>
        </p:spPr>
        <p:txBody>
          <a:bodyPr wrap="square">
            <a:spAutoFit/>
          </a:bodyPr>
          <a:lstStyle/>
          <a:p>
            <a:r>
              <a:rPr lang="en-GB" sz="1400" dirty="0" smtClean="0"/>
              <a:t>6.1. Classification of </a:t>
            </a:r>
            <a:r>
              <a:rPr lang="en-GB" sz="1400" dirty="0" err="1" smtClean="0"/>
              <a:t>hyponatraemia</a:t>
            </a:r>
            <a:r>
              <a:rPr lang="en-GB" sz="1400" dirty="0" smtClean="0"/>
              <a:t/>
            </a:r>
            <a:br>
              <a:rPr lang="en-GB" sz="1400" dirty="0" smtClean="0"/>
            </a:br>
            <a:endParaRPr lang="en-GB" sz="1300" dirty="0"/>
          </a:p>
        </p:txBody>
      </p:sp>
      <p:sp>
        <p:nvSpPr>
          <p:cNvPr id="9" name="Rechthoek 8"/>
          <p:cNvSpPr/>
          <p:nvPr/>
        </p:nvSpPr>
        <p:spPr>
          <a:xfrm>
            <a:off x="1043608" y="2708920"/>
            <a:ext cx="7056784" cy="1200329"/>
          </a:xfrm>
          <a:prstGeom prst="rect">
            <a:avLst/>
          </a:prstGeom>
        </p:spPr>
        <p:txBody>
          <a:bodyPr wrap="square">
            <a:spAutoFit/>
          </a:bodyPr>
          <a:lstStyle/>
          <a:p>
            <a:r>
              <a:rPr lang="en-GB" sz="3600" dirty="0" smtClean="0"/>
              <a:t>6.1. Classification of </a:t>
            </a:r>
            <a:r>
              <a:rPr lang="en-GB" sz="3600" dirty="0" err="1" smtClean="0"/>
              <a:t>hyponatraemia</a:t>
            </a:r>
            <a:r>
              <a:rPr lang="en-GB" sz="3600" dirty="0" smtClean="0"/>
              <a:t/>
            </a:r>
            <a:br>
              <a:rPr lang="en-GB" sz="3600" dirty="0" smtClean="0"/>
            </a:br>
            <a:endParaRPr lang="en-GB" sz="36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10" name="Afbeelding 9"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80528" y="-99392"/>
            <a:ext cx="8999984" cy="1470025"/>
          </a:xfrm>
        </p:spPr>
        <p:txBody>
          <a:bodyPr>
            <a:noAutofit/>
          </a:bodyPr>
          <a:lstStyle/>
          <a:p>
            <a:pPr algn="l"/>
            <a:r>
              <a:rPr lang="en-GB" sz="2400" b="1" dirty="0" smtClean="0">
                <a:solidFill>
                  <a:srgbClr val="FF0000"/>
                </a:solidFill>
              </a:rPr>
              <a:t>6.1.1. Definition of </a:t>
            </a:r>
            <a:r>
              <a:rPr lang="en-GB" sz="2400" b="1" dirty="0" err="1" smtClean="0">
                <a:solidFill>
                  <a:srgbClr val="FF0000"/>
                </a:solidFill>
              </a:rPr>
              <a:t>hyponatraemia</a:t>
            </a:r>
            <a:r>
              <a:rPr lang="en-GB" sz="2400" b="1" dirty="0" smtClean="0">
                <a:solidFill>
                  <a:srgbClr val="FF0000"/>
                </a:solidFill>
              </a:rPr>
              <a:t> based on biochemical severity</a:t>
            </a:r>
            <a:endParaRPr lang="en-GB" sz="2400" b="1" dirty="0">
              <a:solidFill>
                <a:srgbClr val="FF0000"/>
              </a:solidFill>
            </a:endParaRPr>
          </a:p>
        </p:txBody>
      </p:sp>
      <p:sp>
        <p:nvSpPr>
          <p:cNvPr id="3" name="Ondertitel 2"/>
          <p:cNvSpPr>
            <a:spLocks noGrp="1"/>
          </p:cNvSpPr>
          <p:nvPr>
            <p:ph type="subTitle" idx="1"/>
          </p:nvPr>
        </p:nvSpPr>
        <p:spPr>
          <a:xfrm>
            <a:off x="179512" y="1147192"/>
            <a:ext cx="8352928" cy="3649960"/>
          </a:xfrm>
        </p:spPr>
        <p:txBody>
          <a:bodyPr>
            <a:noAutofit/>
          </a:bodyPr>
          <a:lstStyle/>
          <a:p>
            <a:pPr algn="l"/>
            <a:r>
              <a:rPr lang="en-GB" sz="2400" dirty="0" smtClean="0">
                <a:solidFill>
                  <a:schemeClr val="tx1"/>
                </a:solidFill>
              </a:rPr>
              <a:t>6.1.1.1. We define ‘mild’ </a:t>
            </a:r>
            <a:r>
              <a:rPr lang="en-GB" sz="2400" dirty="0" err="1" smtClean="0">
                <a:solidFill>
                  <a:schemeClr val="tx1"/>
                </a:solidFill>
              </a:rPr>
              <a:t>hyponatraemia</a:t>
            </a:r>
            <a:r>
              <a:rPr lang="en-GB" sz="2400" dirty="0" smtClean="0">
                <a:solidFill>
                  <a:schemeClr val="tx1"/>
                </a:solidFill>
              </a:rPr>
              <a:t> as a biochemical finding of a serum sodium concentration between</a:t>
            </a:r>
          </a:p>
          <a:p>
            <a:pPr algn="l"/>
            <a:r>
              <a:rPr lang="en-GB" sz="2400" dirty="0" smtClean="0">
                <a:solidFill>
                  <a:schemeClr val="tx1"/>
                </a:solidFill>
              </a:rPr>
              <a:t>130 and 135 </a:t>
            </a:r>
            <a:r>
              <a:rPr lang="en-GB" sz="2400" dirty="0" err="1" smtClean="0">
                <a:solidFill>
                  <a:schemeClr val="tx1"/>
                </a:solidFill>
              </a:rPr>
              <a:t>mmol</a:t>
            </a:r>
            <a:r>
              <a:rPr lang="en-GB" sz="2400" dirty="0" smtClean="0">
                <a:solidFill>
                  <a:schemeClr val="tx1"/>
                </a:solidFill>
              </a:rPr>
              <a:t>/l as measured by ion-specific electrode.</a:t>
            </a:r>
          </a:p>
          <a:p>
            <a:pPr algn="l"/>
            <a:endParaRPr lang="en-GB" sz="2400" dirty="0" smtClean="0">
              <a:solidFill>
                <a:schemeClr val="tx1"/>
              </a:solidFill>
            </a:endParaRPr>
          </a:p>
          <a:p>
            <a:pPr algn="l"/>
            <a:r>
              <a:rPr lang="en-GB" sz="2400" dirty="0" smtClean="0">
                <a:solidFill>
                  <a:schemeClr val="tx1"/>
                </a:solidFill>
              </a:rPr>
              <a:t>6.1.1.2. We define ‘moderate’ </a:t>
            </a:r>
            <a:r>
              <a:rPr lang="en-GB" sz="2400" dirty="0" err="1" smtClean="0">
                <a:solidFill>
                  <a:schemeClr val="tx1"/>
                </a:solidFill>
              </a:rPr>
              <a:t>hyponatraemia</a:t>
            </a:r>
            <a:r>
              <a:rPr lang="en-GB" sz="2400" dirty="0" smtClean="0">
                <a:solidFill>
                  <a:schemeClr val="tx1"/>
                </a:solidFill>
              </a:rPr>
              <a:t> as a biochemical finding of a serum sodium concentration</a:t>
            </a:r>
          </a:p>
          <a:p>
            <a:pPr algn="l"/>
            <a:r>
              <a:rPr lang="en-GB" sz="2400" dirty="0" smtClean="0">
                <a:solidFill>
                  <a:schemeClr val="tx1"/>
                </a:solidFill>
              </a:rPr>
              <a:t>between 125 and 129 </a:t>
            </a:r>
            <a:r>
              <a:rPr lang="en-GB" sz="2400" dirty="0" err="1" smtClean="0">
                <a:solidFill>
                  <a:schemeClr val="tx1"/>
                </a:solidFill>
              </a:rPr>
              <a:t>mmol</a:t>
            </a:r>
            <a:r>
              <a:rPr lang="en-GB" sz="2400" dirty="0" smtClean="0">
                <a:solidFill>
                  <a:schemeClr val="tx1"/>
                </a:solidFill>
              </a:rPr>
              <a:t>/l as measured by </a:t>
            </a:r>
            <a:r>
              <a:rPr lang="en-GB" sz="2400" dirty="0" err="1" smtClean="0">
                <a:solidFill>
                  <a:schemeClr val="tx1"/>
                </a:solidFill>
              </a:rPr>
              <a:t>ionspecific</a:t>
            </a:r>
            <a:r>
              <a:rPr lang="en-GB" sz="2400" dirty="0" smtClean="0">
                <a:solidFill>
                  <a:schemeClr val="tx1"/>
                </a:solidFill>
              </a:rPr>
              <a:t> electrode.</a:t>
            </a:r>
          </a:p>
          <a:p>
            <a:pPr algn="l"/>
            <a:endParaRPr lang="en-GB" sz="2400" dirty="0" smtClean="0">
              <a:solidFill>
                <a:schemeClr val="tx1"/>
              </a:solidFill>
            </a:endParaRPr>
          </a:p>
          <a:p>
            <a:pPr algn="l"/>
            <a:r>
              <a:rPr lang="en-GB" sz="2400" dirty="0" smtClean="0">
                <a:solidFill>
                  <a:schemeClr val="tx1"/>
                </a:solidFill>
              </a:rPr>
              <a:t>6.1.1.3. We define ‘profound’ </a:t>
            </a:r>
            <a:r>
              <a:rPr lang="en-GB" sz="2400" dirty="0" err="1" smtClean="0">
                <a:solidFill>
                  <a:schemeClr val="tx1"/>
                </a:solidFill>
              </a:rPr>
              <a:t>hyponatraemia</a:t>
            </a:r>
            <a:r>
              <a:rPr lang="en-GB" sz="2400" dirty="0" smtClean="0">
                <a:solidFill>
                  <a:schemeClr val="tx1"/>
                </a:solidFill>
              </a:rPr>
              <a:t> as a biochemical finding of a serum sodium concentration</a:t>
            </a:r>
          </a:p>
          <a:p>
            <a:pPr algn="l"/>
            <a:r>
              <a:rPr lang="en-GB" sz="2400" dirty="0" smtClean="0">
                <a:solidFill>
                  <a:schemeClr val="tx1"/>
                </a:solidFill>
              </a:rPr>
              <a:t>&lt;125 </a:t>
            </a:r>
            <a:r>
              <a:rPr lang="en-GB" sz="2400" dirty="0" err="1" smtClean="0">
                <a:solidFill>
                  <a:schemeClr val="tx1"/>
                </a:solidFill>
              </a:rPr>
              <a:t>mmol</a:t>
            </a:r>
            <a:r>
              <a:rPr lang="en-GB" sz="2400" dirty="0" smtClean="0">
                <a:solidFill>
                  <a:schemeClr val="tx1"/>
                </a:solidFill>
              </a:rPr>
              <a:t>/l as measured by ion-specific electrode</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477054"/>
          </a:xfrm>
          <a:prstGeom prst="rect">
            <a:avLst/>
          </a:prstGeom>
        </p:spPr>
        <p:txBody>
          <a:bodyPr wrap="square">
            <a:spAutoFit/>
          </a:bodyPr>
          <a:lstStyle/>
          <a:p>
            <a:r>
              <a:rPr lang="en-GB" sz="1200" dirty="0" smtClean="0"/>
              <a:t>6.1. Classification of </a:t>
            </a:r>
            <a:r>
              <a:rPr lang="en-GB" sz="1200" dirty="0" err="1" smtClean="0"/>
              <a:t>hyponatraemia</a:t>
            </a:r>
            <a:r>
              <a:rPr lang="en-GB" sz="1200" dirty="0" smtClean="0"/>
              <a:t/>
            </a:r>
            <a:br>
              <a:rPr lang="en-GB" sz="1200" dirty="0" smtClean="0"/>
            </a:br>
            <a:endParaRPr lang="en-GB" sz="1200" dirty="0"/>
          </a:p>
        </p:txBody>
      </p:sp>
      <p:pic>
        <p:nvPicPr>
          <p:cNvPr id="7" name="Afbeelding 6"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80528" y="-99392"/>
            <a:ext cx="8999984" cy="1470025"/>
          </a:xfrm>
        </p:spPr>
        <p:txBody>
          <a:bodyPr>
            <a:noAutofit/>
          </a:bodyPr>
          <a:lstStyle/>
          <a:p>
            <a:pPr algn="l"/>
            <a:r>
              <a:rPr lang="en-GB" sz="2400" b="1" dirty="0" smtClean="0">
                <a:solidFill>
                  <a:srgbClr val="FF0000"/>
                </a:solidFill>
              </a:rPr>
              <a:t>6.1.2. Definition of </a:t>
            </a:r>
            <a:r>
              <a:rPr lang="en-GB" sz="2400" b="1" dirty="0" err="1" smtClean="0">
                <a:solidFill>
                  <a:srgbClr val="FF0000"/>
                </a:solidFill>
              </a:rPr>
              <a:t>hyponatraemia</a:t>
            </a:r>
            <a:r>
              <a:rPr lang="en-GB" sz="2400" b="1" dirty="0" smtClean="0">
                <a:solidFill>
                  <a:srgbClr val="FF0000"/>
                </a:solidFill>
              </a:rPr>
              <a:t> based on time of development</a:t>
            </a:r>
          </a:p>
        </p:txBody>
      </p:sp>
      <p:sp>
        <p:nvSpPr>
          <p:cNvPr id="3" name="Ondertitel 2"/>
          <p:cNvSpPr>
            <a:spLocks noGrp="1"/>
          </p:cNvSpPr>
          <p:nvPr>
            <p:ph type="subTitle" idx="1"/>
          </p:nvPr>
        </p:nvSpPr>
        <p:spPr>
          <a:xfrm>
            <a:off x="179512" y="1147192"/>
            <a:ext cx="8352928" cy="3649960"/>
          </a:xfrm>
        </p:spPr>
        <p:txBody>
          <a:bodyPr>
            <a:noAutofit/>
          </a:bodyPr>
          <a:lstStyle/>
          <a:p>
            <a:pPr algn="l"/>
            <a:r>
              <a:rPr lang="en-GB" sz="2400" dirty="0" smtClean="0">
                <a:solidFill>
                  <a:schemeClr val="tx1"/>
                </a:solidFill>
              </a:rPr>
              <a:t>6.1.2.1. We define ‘acute’ </a:t>
            </a:r>
            <a:r>
              <a:rPr lang="en-GB" sz="2400" dirty="0" err="1" smtClean="0">
                <a:solidFill>
                  <a:schemeClr val="tx1"/>
                </a:solidFill>
              </a:rPr>
              <a:t>hyponatraemia</a:t>
            </a:r>
            <a:r>
              <a:rPr lang="en-GB" sz="2400" dirty="0" smtClean="0">
                <a:solidFill>
                  <a:schemeClr val="tx1"/>
                </a:solidFill>
              </a:rPr>
              <a:t> as </a:t>
            </a:r>
            <a:r>
              <a:rPr lang="en-GB" sz="2400" dirty="0" err="1" smtClean="0">
                <a:solidFill>
                  <a:schemeClr val="tx1"/>
                </a:solidFill>
              </a:rPr>
              <a:t>hyponatraemia</a:t>
            </a:r>
            <a:r>
              <a:rPr lang="en-GB" sz="2400" dirty="0" smtClean="0">
                <a:solidFill>
                  <a:schemeClr val="tx1"/>
                </a:solidFill>
              </a:rPr>
              <a:t> that is documented to exist &lt;48 h.</a:t>
            </a:r>
          </a:p>
          <a:p>
            <a:pPr algn="l"/>
            <a:endParaRPr lang="en-GB" sz="2400" dirty="0" smtClean="0">
              <a:solidFill>
                <a:schemeClr val="tx1"/>
              </a:solidFill>
            </a:endParaRPr>
          </a:p>
          <a:p>
            <a:pPr algn="l"/>
            <a:r>
              <a:rPr lang="pl-PL" sz="2400" dirty="0" smtClean="0">
                <a:solidFill>
                  <a:schemeClr val="tx1"/>
                </a:solidFill>
              </a:rPr>
              <a:t>6.1.2.2. We define ‘chronic’ hyponatraemia as hyponatraemia</a:t>
            </a:r>
            <a:r>
              <a:rPr lang="nl-BE" sz="2400" dirty="0" smtClean="0">
                <a:solidFill>
                  <a:schemeClr val="tx1"/>
                </a:solidFill>
              </a:rPr>
              <a:t> </a:t>
            </a:r>
            <a:r>
              <a:rPr lang="en-GB" sz="2400" dirty="0" smtClean="0">
                <a:solidFill>
                  <a:schemeClr val="tx1"/>
                </a:solidFill>
              </a:rPr>
              <a:t>that is documented to exist for at least 48 h.</a:t>
            </a:r>
          </a:p>
          <a:p>
            <a:pPr algn="l"/>
            <a:endParaRPr lang="en-GB" sz="2400" dirty="0" smtClean="0">
              <a:solidFill>
                <a:schemeClr val="tx1"/>
              </a:solidFill>
            </a:endParaRPr>
          </a:p>
          <a:p>
            <a:pPr algn="l"/>
            <a:r>
              <a:rPr lang="en-GB" sz="2400" dirty="0" smtClean="0">
                <a:solidFill>
                  <a:schemeClr val="tx1"/>
                </a:solidFill>
              </a:rPr>
              <a:t>6.1.2.3. If </a:t>
            </a:r>
            <a:r>
              <a:rPr lang="en-GB" sz="2400" dirty="0" err="1" smtClean="0">
                <a:solidFill>
                  <a:schemeClr val="tx1"/>
                </a:solidFill>
              </a:rPr>
              <a:t>hyponatraemia</a:t>
            </a:r>
            <a:r>
              <a:rPr lang="en-GB" sz="2400" dirty="0" smtClean="0">
                <a:solidFill>
                  <a:schemeClr val="tx1"/>
                </a:solidFill>
              </a:rPr>
              <a:t> cannot be classified, we consider it being chronic, unless there is clinical or </a:t>
            </a:r>
            <a:r>
              <a:rPr lang="en-GB" sz="2400" dirty="0" err="1" smtClean="0">
                <a:solidFill>
                  <a:schemeClr val="tx1"/>
                </a:solidFill>
              </a:rPr>
              <a:t>anamnestic</a:t>
            </a:r>
            <a:endParaRPr lang="en-GB" sz="2400" dirty="0" smtClean="0">
              <a:solidFill>
                <a:schemeClr val="tx1"/>
              </a:solidFill>
            </a:endParaRPr>
          </a:p>
          <a:p>
            <a:pPr algn="l"/>
            <a:r>
              <a:rPr lang="en-GB" sz="2400" dirty="0" smtClean="0">
                <a:solidFill>
                  <a:schemeClr val="tx1"/>
                </a:solidFill>
              </a:rPr>
              <a:t>evidence of the contrary (Table 8).</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477054"/>
          </a:xfrm>
          <a:prstGeom prst="rect">
            <a:avLst/>
          </a:prstGeom>
        </p:spPr>
        <p:txBody>
          <a:bodyPr wrap="square">
            <a:spAutoFit/>
          </a:bodyPr>
          <a:lstStyle/>
          <a:p>
            <a:r>
              <a:rPr lang="en-GB" sz="1200" dirty="0" smtClean="0"/>
              <a:t>6.1. Classification of </a:t>
            </a:r>
            <a:r>
              <a:rPr lang="en-GB" sz="1200" dirty="0" err="1" smtClean="0"/>
              <a:t>hyponatraemia</a:t>
            </a:r>
            <a:r>
              <a:rPr lang="en-GB" sz="1200" dirty="0" smtClean="0"/>
              <a:t/>
            </a:r>
            <a:br>
              <a:rPr lang="en-GB" sz="1200" dirty="0" smtClean="0"/>
            </a:br>
            <a:endParaRPr lang="en-GB" sz="1200" dirty="0"/>
          </a:p>
        </p:txBody>
      </p:sp>
      <p:pic>
        <p:nvPicPr>
          <p:cNvPr id="7" name="Afbeelding 6"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363272" cy="1498178"/>
          </a:xfrm>
        </p:spPr>
        <p:txBody>
          <a:bodyPr>
            <a:noAutofit/>
          </a:bodyPr>
          <a:lstStyle/>
          <a:p>
            <a:r>
              <a:rPr lang="en-GB" sz="3200" dirty="0" smtClean="0"/>
              <a:t>Drugs and conditions associated with acute </a:t>
            </a:r>
            <a:r>
              <a:rPr lang="en-GB" sz="3200" dirty="0" err="1" smtClean="0"/>
              <a:t>hyponatraemia</a:t>
            </a:r>
            <a:r>
              <a:rPr lang="en-GB" sz="3200" dirty="0" smtClean="0"/>
              <a:t> (&lt;48 h)</a:t>
            </a:r>
            <a:endParaRPr lang="en-GB" sz="3200" dirty="0"/>
          </a:p>
        </p:txBody>
      </p:sp>
      <p:pic>
        <p:nvPicPr>
          <p:cNvPr id="4" name="Picture 2"/>
          <p:cNvPicPr>
            <a:picLocks noGrp="1" noChangeAspect="1" noChangeArrowheads="1"/>
          </p:cNvPicPr>
          <p:nvPr>
            <p:ph idx="1"/>
          </p:nvPr>
        </p:nvPicPr>
        <p:blipFill>
          <a:blip r:embed="rId2" cstate="print"/>
          <a:srcRect l="7560" t="25200" r="51333" b="26081"/>
          <a:stretch>
            <a:fillRect/>
          </a:stretch>
        </p:blipFill>
        <p:spPr bwMode="auto">
          <a:xfrm>
            <a:off x="1043608" y="1556792"/>
            <a:ext cx="6264707" cy="4176436"/>
          </a:xfrm>
          <a:prstGeom prst="rect">
            <a:avLst/>
          </a:prstGeom>
          <a:noFill/>
          <a:ln w="9525">
            <a:noFill/>
            <a:miter lim="800000"/>
            <a:headEnd/>
            <a:tailEnd/>
          </a:ln>
        </p:spPr>
      </p:pic>
      <p:cxnSp>
        <p:nvCxnSpPr>
          <p:cNvPr id="7" name="Rechte verbindingslijn 6"/>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5400600" cy="477054"/>
          </a:xfrm>
          <a:prstGeom prst="rect">
            <a:avLst/>
          </a:prstGeom>
        </p:spPr>
        <p:txBody>
          <a:bodyPr wrap="square">
            <a:spAutoFit/>
          </a:bodyPr>
          <a:lstStyle/>
          <a:p>
            <a:r>
              <a:rPr lang="en-GB" sz="1200" dirty="0" smtClean="0"/>
              <a:t>6.1. Classification of </a:t>
            </a:r>
            <a:r>
              <a:rPr lang="en-GB" sz="1200" dirty="0" err="1" smtClean="0"/>
              <a:t>hyponatraemia</a:t>
            </a:r>
            <a:r>
              <a:rPr lang="en-GB" sz="1200" dirty="0" smtClean="0"/>
              <a:t/>
            </a:r>
            <a:br>
              <a:rPr lang="en-GB" sz="1200" dirty="0" smtClean="0"/>
            </a:br>
            <a:endParaRPr lang="en-GB" sz="1200" dirty="0"/>
          </a:p>
        </p:txBody>
      </p:sp>
      <p:pic>
        <p:nvPicPr>
          <p:cNvPr id="6" name="Afbeelding 5"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9" name="Afbeelding 8"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0" name="Afbeelding 9"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80528" y="-99392"/>
            <a:ext cx="8999984" cy="1470025"/>
          </a:xfrm>
        </p:spPr>
        <p:txBody>
          <a:bodyPr>
            <a:noAutofit/>
          </a:bodyPr>
          <a:lstStyle/>
          <a:p>
            <a:pPr algn="l"/>
            <a:r>
              <a:rPr lang="en-GB" sz="2400" b="1" dirty="0" smtClean="0">
                <a:solidFill>
                  <a:srgbClr val="FF0000"/>
                </a:solidFill>
              </a:rPr>
              <a:t>6.1.3. Definition of </a:t>
            </a:r>
            <a:r>
              <a:rPr lang="en-GB" sz="2400" b="1" dirty="0" err="1" smtClean="0">
                <a:solidFill>
                  <a:srgbClr val="FF0000"/>
                </a:solidFill>
              </a:rPr>
              <a:t>hyponatraemia</a:t>
            </a:r>
            <a:r>
              <a:rPr lang="en-GB" sz="2400" b="1" dirty="0" smtClean="0">
                <a:solidFill>
                  <a:srgbClr val="FF0000"/>
                </a:solidFill>
              </a:rPr>
              <a:t> based on symptoms</a:t>
            </a:r>
          </a:p>
        </p:txBody>
      </p:sp>
      <p:sp>
        <p:nvSpPr>
          <p:cNvPr id="3" name="Ondertitel 2"/>
          <p:cNvSpPr>
            <a:spLocks noGrp="1"/>
          </p:cNvSpPr>
          <p:nvPr>
            <p:ph type="subTitle" idx="1"/>
          </p:nvPr>
        </p:nvSpPr>
        <p:spPr>
          <a:xfrm>
            <a:off x="107504" y="1124744"/>
            <a:ext cx="8352928" cy="3649960"/>
          </a:xfrm>
        </p:spPr>
        <p:txBody>
          <a:bodyPr>
            <a:noAutofit/>
          </a:bodyPr>
          <a:lstStyle/>
          <a:p>
            <a:pPr algn="l"/>
            <a:r>
              <a:rPr lang="en-GB" sz="2400" dirty="0" smtClean="0">
                <a:solidFill>
                  <a:schemeClr val="tx1"/>
                </a:solidFill>
              </a:rPr>
              <a:t>6.1.3.1. We define ‘moderately symptomatic’ </a:t>
            </a:r>
            <a:r>
              <a:rPr lang="en-GB" sz="2400" dirty="0" err="1" smtClean="0">
                <a:solidFill>
                  <a:schemeClr val="tx1"/>
                </a:solidFill>
              </a:rPr>
              <a:t>hyponatraemia</a:t>
            </a:r>
            <a:r>
              <a:rPr lang="en-GB" sz="2400" dirty="0" smtClean="0">
                <a:solidFill>
                  <a:schemeClr val="tx1"/>
                </a:solidFill>
              </a:rPr>
              <a:t> as any biochemical degree of </a:t>
            </a:r>
            <a:r>
              <a:rPr lang="en-GB" sz="2400" dirty="0" err="1" smtClean="0">
                <a:solidFill>
                  <a:schemeClr val="tx1"/>
                </a:solidFill>
              </a:rPr>
              <a:t>hyponatraemia</a:t>
            </a:r>
            <a:r>
              <a:rPr lang="en-GB" sz="2400" dirty="0" smtClean="0">
                <a:solidFill>
                  <a:schemeClr val="tx1"/>
                </a:solidFill>
              </a:rPr>
              <a:t> in the</a:t>
            </a:r>
          </a:p>
          <a:p>
            <a:pPr algn="l"/>
            <a:r>
              <a:rPr lang="en-GB" sz="2400" dirty="0" smtClean="0">
                <a:solidFill>
                  <a:schemeClr val="tx1"/>
                </a:solidFill>
              </a:rPr>
              <a:t>presence of moderately severe symptoms of </a:t>
            </a:r>
            <a:r>
              <a:rPr lang="en-GB" sz="2400" dirty="0" err="1" smtClean="0">
                <a:solidFill>
                  <a:schemeClr val="tx1"/>
                </a:solidFill>
              </a:rPr>
              <a:t>hyponatraemia</a:t>
            </a:r>
            <a:r>
              <a:rPr lang="en-GB" sz="2400" dirty="0" smtClean="0">
                <a:solidFill>
                  <a:schemeClr val="tx1"/>
                </a:solidFill>
              </a:rPr>
              <a:t> (Table 5).</a:t>
            </a:r>
          </a:p>
          <a:p>
            <a:pPr algn="l"/>
            <a:endParaRPr lang="en-GB" sz="2400" dirty="0" smtClean="0">
              <a:solidFill>
                <a:schemeClr val="tx1"/>
              </a:solidFill>
            </a:endParaRPr>
          </a:p>
          <a:p>
            <a:pPr algn="l"/>
            <a:endParaRPr lang="en-GB" sz="2400" dirty="0" smtClean="0">
              <a:solidFill>
                <a:schemeClr val="tx1"/>
              </a:solidFill>
            </a:endParaRPr>
          </a:p>
          <a:p>
            <a:pPr algn="l"/>
            <a:endParaRPr lang="en-GB" sz="2400" dirty="0" smtClean="0">
              <a:solidFill>
                <a:schemeClr val="tx1"/>
              </a:solidFill>
            </a:endParaRPr>
          </a:p>
          <a:p>
            <a:pPr algn="l"/>
            <a:endParaRPr lang="en-GB" sz="2400" dirty="0" smtClean="0">
              <a:solidFill>
                <a:schemeClr val="tx1"/>
              </a:solidFill>
            </a:endParaRPr>
          </a:p>
          <a:p>
            <a:pPr algn="l"/>
            <a:endParaRPr lang="en-GB" sz="2400" dirty="0" smtClean="0">
              <a:solidFill>
                <a:schemeClr val="tx1"/>
              </a:solidFill>
            </a:endParaRPr>
          </a:p>
          <a:p>
            <a:pPr algn="l"/>
            <a:r>
              <a:rPr lang="en-GB" sz="2400" dirty="0" smtClean="0">
                <a:solidFill>
                  <a:schemeClr val="tx1"/>
                </a:solidFill>
              </a:rPr>
              <a:t>6.1.3.2. We define ‘severely symptomatic’ </a:t>
            </a:r>
            <a:r>
              <a:rPr lang="en-GB" sz="2400" dirty="0" err="1" smtClean="0">
                <a:solidFill>
                  <a:schemeClr val="tx1"/>
                </a:solidFill>
              </a:rPr>
              <a:t>hyponatraemia</a:t>
            </a:r>
            <a:r>
              <a:rPr lang="en-GB" sz="2400" dirty="0" smtClean="0">
                <a:solidFill>
                  <a:schemeClr val="tx1"/>
                </a:solidFill>
              </a:rPr>
              <a:t> as any biochemical degree of </a:t>
            </a:r>
            <a:r>
              <a:rPr lang="en-GB" sz="2400" dirty="0" err="1" smtClean="0">
                <a:solidFill>
                  <a:schemeClr val="tx1"/>
                </a:solidFill>
              </a:rPr>
              <a:t>hyponatraemia</a:t>
            </a:r>
            <a:r>
              <a:rPr lang="en-GB" sz="2400" dirty="0" smtClean="0">
                <a:solidFill>
                  <a:schemeClr val="tx1"/>
                </a:solidFill>
              </a:rPr>
              <a:t> in the presence of severe symptoms of </a:t>
            </a:r>
            <a:r>
              <a:rPr lang="en-GB" sz="2400" dirty="0" err="1" smtClean="0">
                <a:solidFill>
                  <a:schemeClr val="tx1"/>
                </a:solidFill>
              </a:rPr>
              <a:t>hyponatraemia</a:t>
            </a:r>
            <a:r>
              <a:rPr lang="en-GB" sz="2400" dirty="0" smtClean="0">
                <a:solidFill>
                  <a:schemeClr val="tx1"/>
                </a:solidFill>
              </a:rPr>
              <a:t> (Table 5).</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5400600" cy="477054"/>
          </a:xfrm>
          <a:prstGeom prst="rect">
            <a:avLst/>
          </a:prstGeom>
        </p:spPr>
        <p:txBody>
          <a:bodyPr wrap="square">
            <a:spAutoFit/>
          </a:bodyPr>
          <a:lstStyle/>
          <a:p>
            <a:r>
              <a:rPr lang="en-GB" sz="1200" dirty="0" smtClean="0"/>
              <a:t>6.1. Classification of </a:t>
            </a:r>
            <a:r>
              <a:rPr lang="en-GB" sz="1200" dirty="0" err="1" smtClean="0"/>
              <a:t>hyponatraemia</a:t>
            </a:r>
            <a:r>
              <a:rPr lang="en-GB" sz="1200" dirty="0" smtClean="0"/>
              <a:t/>
            </a:r>
            <a:br>
              <a:rPr lang="en-GB" sz="1200" dirty="0" smtClean="0"/>
            </a:br>
            <a:endParaRPr lang="en-GB" sz="1200" dirty="0"/>
          </a:p>
        </p:txBody>
      </p:sp>
      <p:pic>
        <p:nvPicPr>
          <p:cNvPr id="2050" name="Picture 2"/>
          <p:cNvPicPr>
            <a:picLocks noChangeAspect="1" noChangeArrowheads="1"/>
          </p:cNvPicPr>
          <p:nvPr/>
        </p:nvPicPr>
        <p:blipFill>
          <a:blip r:embed="rId2" cstate="print"/>
          <a:srcRect l="17482" t="64679" r="50388" b="10121"/>
          <a:stretch>
            <a:fillRect/>
          </a:stretch>
        </p:blipFill>
        <p:spPr bwMode="auto">
          <a:xfrm>
            <a:off x="2051720" y="2492896"/>
            <a:ext cx="4896544" cy="2160240"/>
          </a:xfrm>
          <a:prstGeom prst="rect">
            <a:avLst/>
          </a:prstGeom>
          <a:noFill/>
          <a:ln w="9525">
            <a:noFill/>
            <a:miter lim="800000"/>
            <a:headEnd/>
            <a:tailEnd/>
          </a:ln>
        </p:spPr>
      </p:pic>
      <p:pic>
        <p:nvPicPr>
          <p:cNvPr id="7" name="Afbeelding 6"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en-GB" b="1" dirty="0" smtClean="0"/>
              <a:t>6.2. Confirming hypotonic and excluding non-hypotonic </a:t>
            </a:r>
            <a:r>
              <a:rPr lang="en-GB" b="1" dirty="0" err="1" smtClean="0"/>
              <a:t>hyponatraemia</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pic>
        <p:nvPicPr>
          <p:cNvPr id="4" name="Afbeelding 3"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5" name="Afbeelding 4"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6" name="Afbeelding 5"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6.2. Confirming hypotonic and excluding non-hypotonic </a:t>
            </a:r>
            <a:r>
              <a:rPr lang="en-GB" sz="2400" b="1" dirty="0" err="1" smtClean="0">
                <a:solidFill>
                  <a:srgbClr val="FF0000"/>
                </a:solidFill>
              </a:rPr>
              <a:t>hyponatraemia</a:t>
            </a:r>
            <a:endParaRPr lang="en-GB" sz="2400" b="1" dirty="0">
              <a:solidFill>
                <a:srgbClr val="FF0000"/>
              </a:solidFill>
            </a:endParaRPr>
          </a:p>
        </p:txBody>
      </p:sp>
      <p:sp>
        <p:nvSpPr>
          <p:cNvPr id="3" name="Ondertitel 2"/>
          <p:cNvSpPr>
            <a:spLocks noGrp="1"/>
          </p:cNvSpPr>
          <p:nvPr>
            <p:ph type="subTitle" idx="1"/>
          </p:nvPr>
        </p:nvSpPr>
        <p:spPr>
          <a:xfrm>
            <a:off x="144016" y="1147192"/>
            <a:ext cx="8964488" cy="3649960"/>
          </a:xfrm>
        </p:spPr>
        <p:txBody>
          <a:bodyPr>
            <a:noAutofit/>
          </a:bodyPr>
          <a:lstStyle/>
          <a:p>
            <a:pPr algn="l"/>
            <a:r>
              <a:rPr lang="en-GB" sz="2400" dirty="0" smtClean="0">
                <a:solidFill>
                  <a:schemeClr val="tx1"/>
                </a:solidFill>
              </a:rPr>
              <a:t>6.2.1.1. We recommend excluding hyperglycaemic </a:t>
            </a:r>
            <a:r>
              <a:rPr lang="en-GB" sz="2400" dirty="0" err="1" smtClean="0">
                <a:solidFill>
                  <a:schemeClr val="tx1"/>
                </a:solidFill>
              </a:rPr>
              <a:t>hyponatraemia</a:t>
            </a:r>
            <a:r>
              <a:rPr lang="en-GB" sz="2400" dirty="0" smtClean="0">
                <a:solidFill>
                  <a:schemeClr val="tx1"/>
                </a:solidFill>
              </a:rPr>
              <a:t> by measuring the serum glucose concentration and correcting the measured serum sodium concentration for the serum glucose concentration if the latter is increased (1D).</a:t>
            </a:r>
          </a:p>
          <a:p>
            <a:pPr algn="l"/>
            <a:endParaRPr lang="en-GB" sz="2400" dirty="0" smtClean="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76999"/>
          </a:xfrm>
          <a:prstGeom prst="rect">
            <a:avLst/>
          </a:prstGeom>
        </p:spPr>
        <p:txBody>
          <a:bodyPr wrap="square">
            <a:spAutoFit/>
          </a:bodyPr>
          <a:lstStyle/>
          <a:p>
            <a:r>
              <a:rPr lang="en-GB" sz="1200" dirty="0" smtClean="0"/>
              <a:t>6.2. Confirming hypotonic and excluding non-hypotonic </a:t>
            </a:r>
            <a:r>
              <a:rPr lang="en-GB" sz="1200" dirty="0" err="1" smtClean="0"/>
              <a:t>hyponatraemia</a:t>
            </a:r>
            <a:endParaRPr lang="en-GB" sz="1200" dirty="0"/>
          </a:p>
        </p:txBody>
      </p:sp>
      <p:pic>
        <p:nvPicPr>
          <p:cNvPr id="3074" name="Picture 2"/>
          <p:cNvPicPr>
            <a:picLocks noChangeAspect="1" noChangeArrowheads="1"/>
          </p:cNvPicPr>
          <p:nvPr/>
        </p:nvPicPr>
        <p:blipFill>
          <a:blip r:embed="rId2" cstate="print"/>
          <a:srcRect l="17482" t="12600" r="18731" b="45401"/>
          <a:stretch>
            <a:fillRect/>
          </a:stretch>
        </p:blipFill>
        <p:spPr bwMode="auto">
          <a:xfrm>
            <a:off x="251520" y="2996952"/>
            <a:ext cx="8064896" cy="2986998"/>
          </a:xfrm>
          <a:prstGeom prst="rect">
            <a:avLst/>
          </a:prstGeom>
          <a:noFill/>
          <a:ln w="9525">
            <a:noFill/>
            <a:miter lim="800000"/>
            <a:headEnd/>
            <a:tailEnd/>
          </a:ln>
        </p:spPr>
      </p:pic>
      <p:pic>
        <p:nvPicPr>
          <p:cNvPr id="8" name="Afbeelding 7"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9" name="Afbeelding 8"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11" name="Afbeelding 10"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6.2. Confirming hypotonic and excluding non-hypotonic </a:t>
            </a:r>
            <a:r>
              <a:rPr lang="en-GB" sz="2400" b="1" dirty="0" err="1" smtClean="0">
                <a:solidFill>
                  <a:srgbClr val="FF0000"/>
                </a:solidFill>
              </a:rPr>
              <a:t>hyponatraemia</a:t>
            </a:r>
            <a:endParaRPr lang="en-GB" sz="2400" b="1" dirty="0">
              <a:solidFill>
                <a:srgbClr val="FF0000"/>
              </a:solidFill>
            </a:endParaRPr>
          </a:p>
        </p:txBody>
      </p:sp>
      <p:sp>
        <p:nvSpPr>
          <p:cNvPr id="3" name="Ondertitel 2"/>
          <p:cNvSpPr>
            <a:spLocks noGrp="1"/>
          </p:cNvSpPr>
          <p:nvPr>
            <p:ph type="subTitle" idx="1"/>
          </p:nvPr>
        </p:nvSpPr>
        <p:spPr>
          <a:xfrm>
            <a:off x="107504" y="1124744"/>
            <a:ext cx="8964488" cy="3649960"/>
          </a:xfrm>
        </p:spPr>
        <p:txBody>
          <a:bodyPr>
            <a:noAutofit/>
          </a:bodyPr>
          <a:lstStyle/>
          <a:p>
            <a:pPr algn="l"/>
            <a:r>
              <a:rPr lang="en-GB" sz="2400" dirty="0" smtClean="0">
                <a:solidFill>
                  <a:schemeClr val="tx1"/>
                </a:solidFill>
              </a:rPr>
              <a:t>6.2.1.2. </a:t>
            </a:r>
            <a:r>
              <a:rPr lang="en-GB" sz="2400" dirty="0" err="1" smtClean="0">
                <a:solidFill>
                  <a:schemeClr val="tx1"/>
                </a:solidFill>
              </a:rPr>
              <a:t>Hyponatraemia</a:t>
            </a:r>
            <a:r>
              <a:rPr lang="en-GB" sz="2400" dirty="0" smtClean="0">
                <a:solidFill>
                  <a:schemeClr val="tx1"/>
                </a:solidFill>
              </a:rPr>
              <a:t> with a measured </a:t>
            </a:r>
            <a:r>
              <a:rPr lang="en-GB" sz="2400" dirty="0" err="1" smtClean="0">
                <a:solidFill>
                  <a:schemeClr val="tx1"/>
                </a:solidFill>
              </a:rPr>
              <a:t>osmolality</a:t>
            </a:r>
            <a:r>
              <a:rPr lang="en-GB" sz="2400" dirty="0" smtClean="0">
                <a:solidFill>
                  <a:schemeClr val="tx1"/>
                </a:solidFill>
              </a:rPr>
              <a:t> &lt;275 </a:t>
            </a:r>
            <a:r>
              <a:rPr lang="en-GB" sz="2400" dirty="0" err="1" smtClean="0">
                <a:solidFill>
                  <a:schemeClr val="tx1"/>
                </a:solidFill>
              </a:rPr>
              <a:t>mOsm</a:t>
            </a:r>
            <a:r>
              <a:rPr lang="en-GB" sz="2400" dirty="0" smtClean="0">
                <a:solidFill>
                  <a:schemeClr val="tx1"/>
                </a:solidFill>
              </a:rPr>
              <a:t>/kg always reflects hypotonic  </a:t>
            </a:r>
            <a:r>
              <a:rPr lang="en-GB" sz="2400" dirty="0" err="1" smtClean="0">
                <a:solidFill>
                  <a:schemeClr val="tx1"/>
                </a:solidFill>
              </a:rPr>
              <a:t>yponatraemia</a:t>
            </a:r>
            <a:r>
              <a:rPr lang="en-GB" sz="2400" dirty="0" smtClean="0">
                <a:solidFill>
                  <a:schemeClr val="tx1"/>
                </a:solidFill>
              </a:rPr>
              <a:t> (not graded).</a:t>
            </a:r>
          </a:p>
          <a:p>
            <a:pPr algn="l"/>
            <a:endParaRPr lang="en-GB" sz="2400" dirty="0" smtClean="0">
              <a:solidFill>
                <a:schemeClr val="tx1"/>
              </a:solidFill>
            </a:endParaRPr>
          </a:p>
          <a:p>
            <a:pPr algn="l"/>
            <a:r>
              <a:rPr lang="en-GB" sz="2400" dirty="0" smtClean="0">
                <a:solidFill>
                  <a:schemeClr val="tx1"/>
                </a:solidFill>
              </a:rPr>
              <a:t>6.2.1.3. Accept as ‘hypotonic </a:t>
            </a:r>
            <a:r>
              <a:rPr lang="en-GB" sz="2400" dirty="0" err="1" smtClean="0">
                <a:solidFill>
                  <a:schemeClr val="tx1"/>
                </a:solidFill>
              </a:rPr>
              <a:t>hyponatraemia</a:t>
            </a:r>
            <a:r>
              <a:rPr lang="en-GB" sz="2400" dirty="0" smtClean="0">
                <a:solidFill>
                  <a:schemeClr val="tx1"/>
                </a:solidFill>
              </a:rPr>
              <a:t>’ a </a:t>
            </a:r>
            <a:r>
              <a:rPr lang="en-GB" sz="2400" dirty="0" err="1" smtClean="0">
                <a:solidFill>
                  <a:schemeClr val="tx1"/>
                </a:solidFill>
              </a:rPr>
              <a:t>hyponatraemia</a:t>
            </a:r>
            <a:r>
              <a:rPr lang="en-GB" sz="2400" dirty="0" smtClean="0">
                <a:solidFill>
                  <a:schemeClr val="tx1"/>
                </a:solidFill>
              </a:rPr>
              <a:t> without evidence for causes of non-hypotonic </a:t>
            </a:r>
            <a:r>
              <a:rPr lang="en-GB" sz="2400" dirty="0" err="1" smtClean="0">
                <a:solidFill>
                  <a:schemeClr val="tx1"/>
                </a:solidFill>
              </a:rPr>
              <a:t>hyponatraemia</a:t>
            </a:r>
            <a:r>
              <a:rPr lang="en-GB" sz="2400" dirty="0" smtClean="0">
                <a:solidFill>
                  <a:schemeClr val="tx1"/>
                </a:solidFill>
              </a:rPr>
              <a:t> as listed in Table 10 (not graded).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5400600" cy="276999"/>
          </a:xfrm>
          <a:prstGeom prst="rect">
            <a:avLst/>
          </a:prstGeom>
        </p:spPr>
        <p:txBody>
          <a:bodyPr wrap="square">
            <a:spAutoFit/>
          </a:bodyPr>
          <a:lstStyle/>
          <a:p>
            <a:r>
              <a:rPr lang="en-GB" sz="1200" dirty="0" smtClean="0"/>
              <a:t>6.2. Confirming hypotonic and excluding non-hypotonic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en-GB" b="1" dirty="0" smtClean="0"/>
              <a:t>6.3. Which parameters to be used for differentiating causes of hypotonic </a:t>
            </a:r>
            <a:r>
              <a:rPr lang="en-GB" b="1" dirty="0" err="1" smtClean="0"/>
              <a:t>hyponatraemia</a:t>
            </a:r>
            <a:r>
              <a:rPr lang="en-GB" b="1" dirty="0" smtClean="0"/>
              <a:t>?</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pic>
        <p:nvPicPr>
          <p:cNvPr id="4" name="Afbeelding 3"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5" name="Afbeelding 4"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6" name="Afbeelding 5"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6.3. Which parameters to be used for differentiating causes of hypotonic </a:t>
            </a:r>
            <a:r>
              <a:rPr lang="en-GB" sz="2400" b="1" dirty="0" err="1" smtClean="0">
                <a:solidFill>
                  <a:srgbClr val="FF0000"/>
                </a:solidFill>
              </a:rPr>
              <a:t>hyponatraemia</a:t>
            </a:r>
            <a:r>
              <a:rPr lang="en-GB" sz="2400" b="1" dirty="0" smtClean="0">
                <a:solidFill>
                  <a:srgbClr val="FF0000"/>
                </a:solidFill>
              </a:rPr>
              <a:t>?</a:t>
            </a:r>
            <a:endParaRPr lang="en-GB" sz="2400" b="1" dirty="0">
              <a:solidFill>
                <a:srgbClr val="FF0000"/>
              </a:solidFill>
            </a:endParaRPr>
          </a:p>
        </p:txBody>
      </p:sp>
      <p:sp>
        <p:nvSpPr>
          <p:cNvPr id="3" name="Ondertitel 2"/>
          <p:cNvSpPr>
            <a:spLocks noGrp="1"/>
          </p:cNvSpPr>
          <p:nvPr>
            <p:ph type="subTitle" idx="1"/>
          </p:nvPr>
        </p:nvSpPr>
        <p:spPr>
          <a:xfrm>
            <a:off x="183976" y="1124744"/>
            <a:ext cx="7772400" cy="3649960"/>
          </a:xfrm>
        </p:spPr>
        <p:txBody>
          <a:bodyPr>
            <a:noAutofit/>
          </a:bodyPr>
          <a:lstStyle/>
          <a:p>
            <a:pPr algn="l"/>
            <a:r>
              <a:rPr lang="en-GB" sz="2400" dirty="0" smtClean="0">
                <a:solidFill>
                  <a:schemeClr val="tx1"/>
                </a:solidFill>
              </a:rPr>
              <a:t>6.3.1.1. We recommend interpreting urine </a:t>
            </a:r>
            <a:r>
              <a:rPr lang="en-GB" sz="2400" dirty="0" err="1" smtClean="0">
                <a:solidFill>
                  <a:schemeClr val="tx1"/>
                </a:solidFill>
              </a:rPr>
              <a:t>osmolality</a:t>
            </a:r>
            <a:r>
              <a:rPr lang="en-GB" sz="2400" dirty="0" smtClean="0">
                <a:solidFill>
                  <a:schemeClr val="tx1"/>
                </a:solidFill>
              </a:rPr>
              <a:t> of a spot urine sample as a first step (1D).</a:t>
            </a:r>
          </a:p>
          <a:p>
            <a:pPr algn="l"/>
            <a:endParaRPr lang="en-GB" sz="2400" dirty="0" smtClean="0">
              <a:solidFill>
                <a:schemeClr val="tx1"/>
              </a:solidFill>
            </a:endParaRPr>
          </a:p>
          <a:p>
            <a:pPr algn="l"/>
            <a:r>
              <a:rPr lang="en-GB" sz="2400" dirty="0" smtClean="0">
                <a:solidFill>
                  <a:schemeClr val="tx1"/>
                </a:solidFill>
              </a:rPr>
              <a:t>6.3.1.2. If urine </a:t>
            </a:r>
            <a:r>
              <a:rPr lang="en-GB" sz="2400" dirty="0" err="1" smtClean="0">
                <a:solidFill>
                  <a:schemeClr val="tx1"/>
                </a:solidFill>
              </a:rPr>
              <a:t>osmolality</a:t>
            </a:r>
            <a:r>
              <a:rPr lang="en-GB" sz="2400" dirty="0" smtClean="0">
                <a:solidFill>
                  <a:schemeClr val="tx1"/>
                </a:solidFill>
              </a:rPr>
              <a:t> is %100 </a:t>
            </a:r>
            <a:r>
              <a:rPr lang="en-GB" sz="2400" dirty="0" err="1" smtClean="0">
                <a:solidFill>
                  <a:schemeClr val="tx1"/>
                </a:solidFill>
              </a:rPr>
              <a:t>mOsm</a:t>
            </a:r>
            <a:r>
              <a:rPr lang="en-GB" sz="2400" dirty="0" smtClean="0">
                <a:solidFill>
                  <a:schemeClr val="tx1"/>
                </a:solidFill>
              </a:rPr>
              <a:t>/kg, we recommend accepting relative excess water intake as a</a:t>
            </a:r>
          </a:p>
          <a:p>
            <a:pPr algn="l"/>
            <a:r>
              <a:rPr lang="en-GB" sz="2400" dirty="0" smtClean="0">
                <a:solidFill>
                  <a:schemeClr val="tx1"/>
                </a:solidFill>
              </a:rPr>
              <a:t>cause of the hypotonic </a:t>
            </a:r>
            <a:r>
              <a:rPr lang="en-GB" sz="2400" dirty="0" err="1" smtClean="0">
                <a:solidFill>
                  <a:schemeClr val="tx1"/>
                </a:solidFill>
              </a:rPr>
              <a:t>hyponatraemia</a:t>
            </a:r>
            <a:r>
              <a:rPr lang="en-GB" sz="2400" dirty="0" smtClean="0">
                <a:solidFill>
                  <a:schemeClr val="tx1"/>
                </a:solidFill>
              </a:rPr>
              <a:t> (1D).</a:t>
            </a:r>
          </a:p>
          <a:p>
            <a:pPr algn="l"/>
            <a:endParaRPr lang="en-GB" sz="2400" dirty="0" smtClean="0">
              <a:solidFill>
                <a:schemeClr val="tx1"/>
              </a:solidFill>
            </a:endParaRPr>
          </a:p>
          <a:p>
            <a:pPr algn="l"/>
            <a:r>
              <a:rPr lang="en-GB" sz="2400" dirty="0" smtClean="0">
                <a:solidFill>
                  <a:schemeClr val="tx1"/>
                </a:solidFill>
              </a:rPr>
              <a:t>6.3.1.3. If urine </a:t>
            </a:r>
            <a:r>
              <a:rPr lang="en-GB" sz="2400" dirty="0" err="1" smtClean="0">
                <a:solidFill>
                  <a:schemeClr val="tx1"/>
                </a:solidFill>
              </a:rPr>
              <a:t>osmolality</a:t>
            </a:r>
            <a:r>
              <a:rPr lang="en-GB" sz="2400" dirty="0" smtClean="0">
                <a:solidFill>
                  <a:schemeClr val="tx1"/>
                </a:solidFill>
              </a:rPr>
              <a:t> is O100 </a:t>
            </a:r>
            <a:r>
              <a:rPr lang="en-GB" sz="2400" dirty="0" err="1" smtClean="0">
                <a:solidFill>
                  <a:schemeClr val="tx1"/>
                </a:solidFill>
              </a:rPr>
              <a:t>mOsm</a:t>
            </a:r>
            <a:r>
              <a:rPr lang="en-GB" sz="2400" dirty="0" smtClean="0">
                <a:solidFill>
                  <a:schemeClr val="tx1"/>
                </a:solidFill>
              </a:rPr>
              <a:t>/kg, we recommend interpreting the urine sodium concentration on a spot urine sample taken simultaneously with a blood sample (1D).</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6336704" cy="276999"/>
          </a:xfrm>
          <a:prstGeom prst="rect">
            <a:avLst/>
          </a:prstGeom>
        </p:spPr>
        <p:txBody>
          <a:bodyPr wrap="square">
            <a:spAutoFit/>
          </a:bodyPr>
          <a:lstStyle/>
          <a:p>
            <a:r>
              <a:rPr lang="en-GB" sz="1200" dirty="0" smtClean="0"/>
              <a:t>6.3. Which parameters to be used for differentiating causes of hypotonic </a:t>
            </a:r>
            <a:r>
              <a:rPr lang="en-GB" sz="1200" dirty="0" err="1" smtClean="0"/>
              <a:t>hyponatraemia</a:t>
            </a:r>
            <a:r>
              <a:rPr lang="en-GB" sz="1200" dirty="0" smtClean="0"/>
              <a:t>?</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116632"/>
            <a:ext cx="8820472" cy="1470025"/>
          </a:xfrm>
        </p:spPr>
        <p:txBody>
          <a:bodyPr>
            <a:noAutofit/>
          </a:bodyPr>
          <a:lstStyle/>
          <a:p>
            <a:pPr algn="l"/>
            <a:r>
              <a:rPr lang="en-GB" sz="2400" b="1" dirty="0" smtClean="0">
                <a:solidFill>
                  <a:srgbClr val="FF0000"/>
                </a:solidFill>
              </a:rPr>
              <a:t>6.3. Which parameters to be used for differentiating causes of hypotonic </a:t>
            </a:r>
            <a:r>
              <a:rPr lang="en-GB" sz="2400" b="1" dirty="0" err="1" smtClean="0">
                <a:solidFill>
                  <a:srgbClr val="FF0000"/>
                </a:solidFill>
              </a:rPr>
              <a:t>hyponatraemia</a:t>
            </a:r>
            <a:r>
              <a:rPr lang="en-GB" sz="2400" b="1" dirty="0" smtClean="0">
                <a:solidFill>
                  <a:srgbClr val="FF0000"/>
                </a:solidFill>
              </a:rPr>
              <a:t>?</a:t>
            </a:r>
            <a:endParaRPr lang="en-GB" sz="2400" b="1" dirty="0">
              <a:solidFill>
                <a:srgbClr val="FF0000"/>
              </a:solidFill>
            </a:endParaRPr>
          </a:p>
        </p:txBody>
      </p:sp>
      <p:sp>
        <p:nvSpPr>
          <p:cNvPr id="3" name="Ondertitel 2"/>
          <p:cNvSpPr>
            <a:spLocks noGrp="1"/>
          </p:cNvSpPr>
          <p:nvPr>
            <p:ph type="subTitle" idx="1"/>
          </p:nvPr>
        </p:nvSpPr>
        <p:spPr>
          <a:xfrm>
            <a:off x="183976" y="1147192"/>
            <a:ext cx="7772400" cy="3649960"/>
          </a:xfrm>
        </p:spPr>
        <p:txBody>
          <a:bodyPr>
            <a:noAutofit/>
          </a:bodyPr>
          <a:lstStyle/>
          <a:p>
            <a:pPr algn="l"/>
            <a:r>
              <a:rPr lang="en-GB" sz="2400" dirty="0" smtClean="0">
                <a:solidFill>
                  <a:schemeClr val="tx1"/>
                </a:solidFill>
              </a:rPr>
              <a:t>6.3.1.4. If urine sodium concentration is %30 </a:t>
            </a:r>
            <a:r>
              <a:rPr lang="en-GB" sz="2400" dirty="0" err="1" smtClean="0">
                <a:solidFill>
                  <a:schemeClr val="tx1"/>
                </a:solidFill>
              </a:rPr>
              <a:t>mmol</a:t>
            </a:r>
            <a:r>
              <a:rPr lang="en-GB" sz="2400" dirty="0" smtClean="0">
                <a:solidFill>
                  <a:schemeClr val="tx1"/>
                </a:solidFill>
              </a:rPr>
              <a:t>/l, we suggest accepting low effective arterial volume as a cause of the hypotonic </a:t>
            </a:r>
            <a:r>
              <a:rPr lang="en-GB" sz="2400" dirty="0" err="1" smtClean="0">
                <a:solidFill>
                  <a:schemeClr val="tx1"/>
                </a:solidFill>
              </a:rPr>
              <a:t>hyponatraemia</a:t>
            </a:r>
            <a:r>
              <a:rPr lang="en-GB" sz="2400" dirty="0" smtClean="0">
                <a:solidFill>
                  <a:schemeClr val="tx1"/>
                </a:solidFill>
              </a:rPr>
              <a:t> (2D).</a:t>
            </a:r>
          </a:p>
          <a:p>
            <a:pPr algn="l"/>
            <a:endParaRPr lang="en-GB" sz="2400" dirty="0" smtClean="0">
              <a:solidFill>
                <a:schemeClr val="tx1"/>
              </a:solidFill>
            </a:endParaRPr>
          </a:p>
          <a:p>
            <a:pPr algn="l"/>
            <a:r>
              <a:rPr lang="en-GB" sz="2400" dirty="0" smtClean="0">
                <a:solidFill>
                  <a:schemeClr val="tx1"/>
                </a:solidFill>
              </a:rPr>
              <a:t>6.3.1.5. If urine sodium concentration O30 </a:t>
            </a:r>
            <a:r>
              <a:rPr lang="en-GB" sz="2400" dirty="0" err="1" smtClean="0">
                <a:solidFill>
                  <a:schemeClr val="tx1"/>
                </a:solidFill>
              </a:rPr>
              <a:t>mmol</a:t>
            </a:r>
            <a:r>
              <a:rPr lang="en-GB" sz="2400" dirty="0" smtClean="0">
                <a:solidFill>
                  <a:schemeClr val="tx1"/>
                </a:solidFill>
              </a:rPr>
              <a:t>/l, we suggest assessing extracellular fluid status and use of diuretics to further differentiate likely causes of </a:t>
            </a:r>
            <a:r>
              <a:rPr lang="en-GB" sz="2400" dirty="0" err="1" smtClean="0">
                <a:solidFill>
                  <a:schemeClr val="tx1"/>
                </a:solidFill>
              </a:rPr>
              <a:t>hyponatraemia</a:t>
            </a:r>
            <a:r>
              <a:rPr lang="en-GB" sz="2400" dirty="0" smtClean="0">
                <a:solidFill>
                  <a:schemeClr val="tx1"/>
                </a:solidFill>
              </a:rPr>
              <a:t> (2D).</a:t>
            </a:r>
          </a:p>
          <a:p>
            <a:pPr algn="l"/>
            <a:endParaRPr lang="en-GB" sz="2400" dirty="0" smtClean="0">
              <a:solidFill>
                <a:schemeClr val="tx1"/>
              </a:solidFill>
            </a:endParaRPr>
          </a:p>
          <a:p>
            <a:pPr algn="l"/>
            <a:r>
              <a:rPr lang="en-GB" sz="2400" dirty="0" smtClean="0">
                <a:solidFill>
                  <a:schemeClr val="tx1"/>
                </a:solidFill>
              </a:rPr>
              <a:t>6.3.1.6. We suggest against measuring vasopressin for confirming the diagnosis of SIADH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7" name="Rechthoek 6"/>
          <p:cNvSpPr/>
          <p:nvPr/>
        </p:nvSpPr>
        <p:spPr>
          <a:xfrm>
            <a:off x="107504" y="6304964"/>
            <a:ext cx="6336704" cy="276999"/>
          </a:xfrm>
          <a:prstGeom prst="rect">
            <a:avLst/>
          </a:prstGeom>
        </p:spPr>
        <p:txBody>
          <a:bodyPr wrap="square">
            <a:spAutoFit/>
          </a:bodyPr>
          <a:lstStyle/>
          <a:p>
            <a:r>
              <a:rPr lang="en-GB" sz="1200" dirty="0" smtClean="0"/>
              <a:t>6.3. Which parameters to be used for differentiating causes of hypotonic </a:t>
            </a:r>
            <a:r>
              <a:rPr lang="en-GB" sz="1200" dirty="0" err="1" smtClean="0"/>
              <a:t>hyponatraemia</a:t>
            </a:r>
            <a:r>
              <a:rPr lang="en-GB" sz="1200" dirty="0" smtClean="0"/>
              <a:t>?</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8" name="Afbeelding 7"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el 2"/>
          <p:cNvGraphicFramePr>
            <a:graphicFrameLocks noGrp="1"/>
          </p:cNvGraphicFramePr>
          <p:nvPr/>
        </p:nvGraphicFramePr>
        <p:xfrm>
          <a:off x="179512" y="764705"/>
          <a:ext cx="8784976" cy="5803578"/>
        </p:xfrm>
        <a:graphic>
          <a:graphicData uri="http://schemas.openxmlformats.org/drawingml/2006/table">
            <a:tbl>
              <a:tblPr/>
              <a:tblGrid>
                <a:gridCol w="8784976"/>
              </a:tblGrid>
              <a:tr h="258947">
                <a:tc>
                  <a:txBody>
                    <a:bodyPr/>
                    <a:lstStyle/>
                    <a:p>
                      <a:pPr>
                        <a:lnSpc>
                          <a:spcPct val="115000"/>
                        </a:lnSpc>
                        <a:spcAft>
                          <a:spcPts val="0"/>
                        </a:spcAft>
                      </a:pPr>
                      <a:r>
                        <a:rPr lang="en-GB" sz="1600" b="1">
                          <a:latin typeface="Calibri"/>
                          <a:ea typeface="Calibri"/>
                          <a:cs typeface="Times New Roman"/>
                        </a:rPr>
                        <a:t>Essential criteria</a:t>
                      </a:r>
                      <a:endParaRPr lang="nl-BE" sz="1600">
                        <a:latin typeface="Calibri"/>
                        <a:ea typeface="Calibri"/>
                        <a:cs typeface="Times New Roman"/>
                      </a:endParaRPr>
                    </a:p>
                  </a:txBody>
                  <a:tcPr marL="64985" marR="6498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6607">
                <a:tc>
                  <a:txBody>
                    <a:bodyPr/>
                    <a:lstStyle/>
                    <a:p>
                      <a:pPr marL="342900" lvl="0" indent="-342900" algn="just">
                        <a:lnSpc>
                          <a:spcPct val="115000"/>
                        </a:lnSpc>
                        <a:spcAft>
                          <a:spcPts val="1000"/>
                        </a:spcAft>
                        <a:buFont typeface="Wingdings"/>
                        <a:buChar char=""/>
                      </a:pPr>
                      <a:r>
                        <a:rPr lang="en-GB" sz="1600">
                          <a:latin typeface="Calibri"/>
                          <a:ea typeface="Calibri"/>
                          <a:cs typeface="Times New Roman"/>
                        </a:rPr>
                        <a:t>Effective serum osmolality &lt; 275 mOsm/kg </a:t>
                      </a:r>
                      <a:endParaRPr lang="nl-BE" sz="1600">
                        <a:latin typeface="Calibri"/>
                        <a:ea typeface="Calibri"/>
                        <a:cs typeface="Times New Roman"/>
                      </a:endParaRPr>
                    </a:p>
                    <a:p>
                      <a:pPr marL="342900" lvl="0" indent="-342900">
                        <a:lnSpc>
                          <a:spcPct val="115000"/>
                        </a:lnSpc>
                        <a:spcAft>
                          <a:spcPts val="1000"/>
                        </a:spcAft>
                        <a:buFont typeface="Wingdings"/>
                        <a:buChar char=""/>
                      </a:pPr>
                      <a:r>
                        <a:rPr lang="en-GB" sz="1600">
                          <a:latin typeface="Calibri"/>
                          <a:ea typeface="Calibri"/>
                          <a:cs typeface="Times New Roman"/>
                        </a:rPr>
                        <a:t>Urine osmolality &gt; 100 mOsm/kg at some level of decreased effective osmolality</a:t>
                      </a:r>
                      <a:endParaRPr lang="nl-BE" sz="1600">
                        <a:latin typeface="Calibri"/>
                        <a:ea typeface="Calibri"/>
                        <a:cs typeface="Times New Roman"/>
                      </a:endParaRPr>
                    </a:p>
                    <a:p>
                      <a:pPr marL="342900" lvl="0" indent="-342900">
                        <a:lnSpc>
                          <a:spcPct val="115000"/>
                        </a:lnSpc>
                        <a:spcAft>
                          <a:spcPts val="1000"/>
                        </a:spcAft>
                        <a:buFont typeface="Wingdings"/>
                        <a:buChar char=""/>
                      </a:pPr>
                      <a:r>
                        <a:rPr lang="en-GB" sz="1600">
                          <a:latin typeface="Calibri"/>
                          <a:ea typeface="Calibri"/>
                          <a:cs typeface="Times New Roman"/>
                        </a:rPr>
                        <a:t>Clinical euvolaemia</a:t>
                      </a:r>
                      <a:endParaRPr lang="nl-BE" sz="1600">
                        <a:latin typeface="Calibri"/>
                        <a:ea typeface="Calibri"/>
                        <a:cs typeface="Times New Roman"/>
                      </a:endParaRPr>
                    </a:p>
                    <a:p>
                      <a:pPr marL="342900" lvl="0" indent="-342900">
                        <a:lnSpc>
                          <a:spcPct val="115000"/>
                        </a:lnSpc>
                        <a:spcAft>
                          <a:spcPts val="1000"/>
                        </a:spcAft>
                        <a:buFont typeface="Wingdings"/>
                        <a:buChar char=""/>
                      </a:pPr>
                      <a:r>
                        <a:rPr lang="en-GB" sz="1600">
                          <a:latin typeface="Calibri"/>
                          <a:ea typeface="Calibri"/>
                          <a:cs typeface="Times New Roman"/>
                        </a:rPr>
                        <a:t>Urine sodium concentration &gt; 30 mmol/L  with normal dietary salt and water intake</a:t>
                      </a:r>
                      <a:endParaRPr lang="nl-BE" sz="1600">
                        <a:latin typeface="Calibri"/>
                        <a:ea typeface="Calibri"/>
                        <a:cs typeface="Times New Roman"/>
                      </a:endParaRPr>
                    </a:p>
                    <a:p>
                      <a:pPr marL="342900" lvl="0" indent="-342900">
                        <a:lnSpc>
                          <a:spcPct val="115000"/>
                        </a:lnSpc>
                        <a:spcAft>
                          <a:spcPts val="1000"/>
                        </a:spcAft>
                        <a:buFont typeface="Wingdings"/>
                        <a:buChar char=""/>
                      </a:pPr>
                      <a:r>
                        <a:rPr lang="en-GB" sz="1600">
                          <a:latin typeface="Calibri"/>
                          <a:ea typeface="Calibri"/>
                          <a:cs typeface="Times New Roman"/>
                        </a:rPr>
                        <a:t>Absence of adrenal, thyroid, pituitary or renal insufficiency </a:t>
                      </a:r>
                      <a:endParaRPr lang="nl-BE" sz="1600">
                        <a:latin typeface="Calibri"/>
                        <a:ea typeface="Calibri"/>
                        <a:cs typeface="Times New Roman"/>
                      </a:endParaRPr>
                    </a:p>
                    <a:p>
                      <a:pPr marL="342900" lvl="0" indent="-342900">
                        <a:lnSpc>
                          <a:spcPct val="115000"/>
                        </a:lnSpc>
                        <a:spcAft>
                          <a:spcPts val="1000"/>
                        </a:spcAft>
                        <a:buFont typeface="Wingdings"/>
                        <a:buChar char=""/>
                      </a:pPr>
                      <a:r>
                        <a:rPr lang="en-GB" sz="1600">
                          <a:latin typeface="Calibri"/>
                          <a:ea typeface="Calibri"/>
                          <a:cs typeface="Times New Roman"/>
                        </a:rPr>
                        <a:t>No recent use of diuretic agents </a:t>
                      </a:r>
                      <a:endParaRPr lang="nl-BE" sz="1600">
                        <a:latin typeface="Calibri"/>
                        <a:ea typeface="Calibri"/>
                        <a:cs typeface="Times New Roman"/>
                      </a:endParaRPr>
                    </a:p>
                  </a:txBody>
                  <a:tcPr marL="64985" marR="6498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947">
                <a:tc>
                  <a:txBody>
                    <a:bodyPr/>
                    <a:lstStyle/>
                    <a:p>
                      <a:pPr>
                        <a:lnSpc>
                          <a:spcPct val="115000"/>
                        </a:lnSpc>
                        <a:spcAft>
                          <a:spcPts val="0"/>
                        </a:spcAft>
                      </a:pPr>
                      <a:r>
                        <a:rPr lang="en-GB" sz="1600" b="1">
                          <a:latin typeface="Calibri"/>
                          <a:ea typeface="Calibri"/>
                          <a:cs typeface="Times New Roman"/>
                        </a:rPr>
                        <a:t>Supplemental criteria</a:t>
                      </a:r>
                      <a:endParaRPr lang="nl-BE" sz="1600">
                        <a:latin typeface="Calibri"/>
                        <a:ea typeface="Calibri"/>
                        <a:cs typeface="Times New Roman"/>
                      </a:endParaRPr>
                    </a:p>
                  </a:txBody>
                  <a:tcPr marL="64985" marR="6498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36139">
                <a:tc>
                  <a:txBody>
                    <a:bodyPr/>
                    <a:lstStyle/>
                    <a:p>
                      <a:pPr marL="342900" lvl="0" indent="-342900">
                        <a:lnSpc>
                          <a:spcPct val="115000"/>
                        </a:lnSpc>
                        <a:spcAft>
                          <a:spcPts val="1000"/>
                        </a:spcAft>
                        <a:buFont typeface="Wingdings"/>
                        <a:buChar char=""/>
                      </a:pPr>
                      <a:r>
                        <a:rPr lang="en-GB" sz="1600" dirty="0">
                          <a:latin typeface="Calibri"/>
                          <a:ea typeface="Calibri"/>
                          <a:cs typeface="Times New Roman"/>
                        </a:rPr>
                        <a:t>Serum uric acid &lt; 0.24 </a:t>
                      </a:r>
                      <a:r>
                        <a:rPr lang="en-GB" sz="1600" dirty="0" err="1">
                          <a:latin typeface="Calibri"/>
                          <a:ea typeface="Calibri"/>
                          <a:cs typeface="Times New Roman"/>
                        </a:rPr>
                        <a:t>mmol</a:t>
                      </a:r>
                      <a:r>
                        <a:rPr lang="en-GB" sz="1600" dirty="0">
                          <a:latin typeface="Calibri"/>
                          <a:ea typeface="Calibri"/>
                          <a:cs typeface="Times New Roman"/>
                        </a:rPr>
                        <a:t>/L (&lt; 4 mg/</a:t>
                      </a:r>
                      <a:r>
                        <a:rPr lang="en-GB" sz="1600" dirty="0" err="1">
                          <a:latin typeface="Calibri"/>
                          <a:ea typeface="Calibri"/>
                          <a:cs typeface="Times New Roman"/>
                        </a:rPr>
                        <a:t>dL</a:t>
                      </a:r>
                      <a:r>
                        <a:rPr lang="en-GB" sz="1600" dirty="0">
                          <a:latin typeface="Calibri"/>
                          <a:ea typeface="Calibri"/>
                          <a:cs typeface="Times New Roman"/>
                        </a:rPr>
                        <a:t>)</a:t>
                      </a:r>
                      <a:endParaRPr lang="nl-BE" sz="1600" dirty="0">
                        <a:latin typeface="Calibri"/>
                        <a:ea typeface="Calibri"/>
                        <a:cs typeface="Times New Roman"/>
                      </a:endParaRPr>
                    </a:p>
                    <a:p>
                      <a:pPr marL="342900" lvl="0" indent="-342900">
                        <a:lnSpc>
                          <a:spcPct val="115000"/>
                        </a:lnSpc>
                        <a:spcAft>
                          <a:spcPts val="1000"/>
                        </a:spcAft>
                        <a:buFont typeface="Wingdings"/>
                        <a:buChar char=""/>
                      </a:pPr>
                      <a:r>
                        <a:rPr lang="nl-BE" sz="1600" dirty="0">
                          <a:latin typeface="Calibri"/>
                          <a:ea typeface="Calibri"/>
                          <a:cs typeface="Times New Roman"/>
                        </a:rPr>
                        <a:t>Serum </a:t>
                      </a:r>
                      <a:r>
                        <a:rPr lang="nl-BE" sz="1600" dirty="0" err="1">
                          <a:latin typeface="Calibri"/>
                          <a:ea typeface="Calibri"/>
                          <a:cs typeface="Times New Roman"/>
                        </a:rPr>
                        <a:t>urea</a:t>
                      </a:r>
                      <a:r>
                        <a:rPr lang="nl-BE" sz="1600" dirty="0">
                          <a:latin typeface="Calibri"/>
                          <a:ea typeface="Calibri"/>
                          <a:cs typeface="Times New Roman"/>
                        </a:rPr>
                        <a:t> &lt; 3.6 </a:t>
                      </a:r>
                      <a:r>
                        <a:rPr lang="nl-BE" sz="1600" dirty="0" err="1">
                          <a:latin typeface="Calibri"/>
                          <a:ea typeface="Calibri"/>
                          <a:cs typeface="Times New Roman"/>
                        </a:rPr>
                        <a:t>mmol</a:t>
                      </a:r>
                      <a:r>
                        <a:rPr lang="nl-BE" sz="1600" dirty="0">
                          <a:latin typeface="Calibri"/>
                          <a:ea typeface="Calibri"/>
                          <a:cs typeface="Times New Roman"/>
                        </a:rPr>
                        <a:t>/L (&lt; 21.6 mg/</a:t>
                      </a:r>
                      <a:r>
                        <a:rPr lang="nl-BE" sz="1600" dirty="0" err="1">
                          <a:latin typeface="Calibri"/>
                          <a:ea typeface="Calibri"/>
                          <a:cs typeface="Times New Roman"/>
                        </a:rPr>
                        <a:t>dL</a:t>
                      </a:r>
                      <a:r>
                        <a:rPr lang="nl-BE" sz="1600" dirty="0">
                          <a:latin typeface="Calibri"/>
                          <a:ea typeface="Calibri"/>
                          <a:cs typeface="Times New Roman"/>
                        </a:rPr>
                        <a:t>)</a:t>
                      </a:r>
                    </a:p>
                    <a:p>
                      <a:pPr marL="342900" lvl="0" indent="-342900">
                        <a:lnSpc>
                          <a:spcPct val="115000"/>
                        </a:lnSpc>
                        <a:spcAft>
                          <a:spcPts val="1000"/>
                        </a:spcAft>
                        <a:buFont typeface="Wingdings"/>
                        <a:buChar char=""/>
                      </a:pPr>
                      <a:r>
                        <a:rPr lang="en-GB" sz="1600" dirty="0">
                          <a:latin typeface="Calibri"/>
                          <a:ea typeface="Calibri"/>
                          <a:cs typeface="Times New Roman"/>
                        </a:rPr>
                        <a:t>Failure to correct </a:t>
                      </a:r>
                      <a:r>
                        <a:rPr lang="en-GB" sz="1600" dirty="0" err="1">
                          <a:latin typeface="Calibri"/>
                          <a:ea typeface="Calibri"/>
                          <a:cs typeface="Times New Roman"/>
                        </a:rPr>
                        <a:t>hyponatraemia</a:t>
                      </a:r>
                      <a:r>
                        <a:rPr lang="en-GB" sz="1600" dirty="0">
                          <a:latin typeface="Calibri"/>
                          <a:ea typeface="Calibri"/>
                          <a:cs typeface="Times New Roman"/>
                        </a:rPr>
                        <a:t> after 0.9% saline infusion</a:t>
                      </a:r>
                      <a:endParaRPr lang="nl-BE" sz="1600" dirty="0">
                        <a:latin typeface="Calibri"/>
                        <a:ea typeface="Calibri"/>
                        <a:cs typeface="Times New Roman"/>
                      </a:endParaRPr>
                    </a:p>
                    <a:p>
                      <a:pPr marL="342900" lvl="0" indent="-342900">
                        <a:lnSpc>
                          <a:spcPct val="115000"/>
                        </a:lnSpc>
                        <a:spcAft>
                          <a:spcPts val="1000"/>
                        </a:spcAft>
                        <a:buFont typeface="Wingdings"/>
                        <a:buChar char=""/>
                      </a:pPr>
                      <a:r>
                        <a:rPr lang="en-GB" sz="1600" dirty="0">
                          <a:latin typeface="Calibri"/>
                          <a:ea typeface="Calibri"/>
                          <a:cs typeface="Times New Roman"/>
                        </a:rPr>
                        <a:t>Fractional sodium excretion &gt; 0.5%</a:t>
                      </a:r>
                      <a:endParaRPr lang="nl-BE" sz="1600" dirty="0">
                        <a:latin typeface="Calibri"/>
                        <a:ea typeface="Calibri"/>
                        <a:cs typeface="Times New Roman"/>
                      </a:endParaRPr>
                    </a:p>
                    <a:p>
                      <a:pPr marL="342900" lvl="0" indent="-342900">
                        <a:lnSpc>
                          <a:spcPct val="115000"/>
                        </a:lnSpc>
                        <a:spcAft>
                          <a:spcPts val="1000"/>
                        </a:spcAft>
                        <a:buFont typeface="Wingdings"/>
                        <a:buChar char=""/>
                      </a:pPr>
                      <a:r>
                        <a:rPr lang="en-GB" sz="1600" dirty="0">
                          <a:latin typeface="Calibri"/>
                          <a:ea typeface="Calibri"/>
                          <a:cs typeface="Times New Roman"/>
                        </a:rPr>
                        <a:t>Fractional urea excretion &gt; 55%</a:t>
                      </a:r>
                      <a:endParaRPr lang="nl-BE" sz="1600" dirty="0">
                        <a:latin typeface="Calibri"/>
                        <a:ea typeface="Calibri"/>
                        <a:cs typeface="Times New Roman"/>
                      </a:endParaRPr>
                    </a:p>
                    <a:p>
                      <a:pPr marL="342900" lvl="0" indent="-342900">
                        <a:lnSpc>
                          <a:spcPct val="115000"/>
                        </a:lnSpc>
                        <a:spcAft>
                          <a:spcPts val="1000"/>
                        </a:spcAft>
                        <a:buFont typeface="Wingdings"/>
                        <a:buChar char=""/>
                      </a:pPr>
                      <a:r>
                        <a:rPr lang="en-GB" sz="1600" dirty="0">
                          <a:latin typeface="Calibri"/>
                          <a:ea typeface="Calibri"/>
                          <a:cs typeface="Times New Roman"/>
                        </a:rPr>
                        <a:t>Fractional uric acid excretion &gt; 12%</a:t>
                      </a:r>
                      <a:endParaRPr lang="nl-BE" sz="1600" dirty="0">
                        <a:latin typeface="Calibri"/>
                        <a:ea typeface="Calibri"/>
                        <a:cs typeface="Times New Roman"/>
                      </a:endParaRPr>
                    </a:p>
                    <a:p>
                      <a:pPr marL="342900" lvl="0" indent="-342900">
                        <a:lnSpc>
                          <a:spcPct val="115000"/>
                        </a:lnSpc>
                        <a:spcAft>
                          <a:spcPts val="1000"/>
                        </a:spcAft>
                        <a:buFont typeface="Wingdings"/>
                        <a:buChar char=""/>
                      </a:pPr>
                      <a:r>
                        <a:rPr lang="en-GB" sz="1600" dirty="0">
                          <a:latin typeface="Calibri"/>
                          <a:ea typeface="Calibri"/>
                          <a:cs typeface="Times New Roman"/>
                        </a:rPr>
                        <a:t>Correction of </a:t>
                      </a:r>
                      <a:r>
                        <a:rPr lang="en-GB" sz="1600" dirty="0" err="1">
                          <a:latin typeface="Calibri"/>
                          <a:ea typeface="Calibri"/>
                          <a:cs typeface="Times New Roman"/>
                        </a:rPr>
                        <a:t>hyponatraemia</a:t>
                      </a:r>
                      <a:r>
                        <a:rPr lang="en-GB" sz="1600" dirty="0">
                          <a:latin typeface="Calibri"/>
                          <a:ea typeface="Calibri"/>
                          <a:cs typeface="Times New Roman"/>
                        </a:rPr>
                        <a:t> through fluid restriction</a:t>
                      </a:r>
                      <a:endParaRPr lang="nl-BE" sz="1600" dirty="0">
                        <a:latin typeface="Calibri"/>
                        <a:ea typeface="Calibri"/>
                        <a:cs typeface="Times New Roman"/>
                      </a:endParaRPr>
                    </a:p>
                  </a:txBody>
                  <a:tcPr marL="64985" marR="6498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rgbClr val="404040"/>
                </a:solidFill>
                <a:effectLst/>
                <a:latin typeface="Cambria" pitchFamily="18" charset="0"/>
                <a:ea typeface="Times New Roman" pitchFamily="18" charset="0"/>
                <a:cs typeface="Times New Roman" pitchFamily="18" charset="0"/>
              </a:rPr>
              <a:t>Table 6| Diagnostic criteria for the syndrome of inappropriate antidiuresis</a:t>
            </a:r>
            <a:endParaRPr kumimoji="0" lang="nl-BE"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Adapted from Schwartz WB et al. </a:t>
            </a:r>
            <a:r>
              <a:rPr kumimoji="0" lang="en-GB"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Am J Med</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1957; 23: 529-543. [</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hlinkClick r:id="" tooltip="Schwartz, 1957 #35"/>
              </a:rPr>
              <a:t>29</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and Janicic N et al. </a:t>
            </a:r>
            <a:r>
              <a:rPr kumimoji="0" lang="en-GB"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Endocrinol Metab Clin North Am</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2003; 32: 459-481. [</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hlinkClick r:id="" tooltip="Janicic, 2003 #26"/>
              </a:rPr>
              <a:t>244</a:t>
            </a: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pic>
        <p:nvPicPr>
          <p:cNvPr id="4" name="Afbeelding 3"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5" name="Afbeelding 4"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6" name="Afbeelding 5"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el 3"/>
          <p:cNvGraphicFramePr>
            <a:graphicFrameLocks noGrp="1"/>
          </p:cNvGraphicFramePr>
          <p:nvPr/>
        </p:nvGraphicFramePr>
        <p:xfrm>
          <a:off x="0" y="369622"/>
          <a:ext cx="9143999" cy="6984776"/>
        </p:xfrm>
        <a:graphic>
          <a:graphicData uri="http://schemas.openxmlformats.org/drawingml/2006/table">
            <a:tbl>
              <a:tblPr/>
              <a:tblGrid>
                <a:gridCol w="1718684"/>
                <a:gridCol w="1653495"/>
                <a:gridCol w="1995296"/>
                <a:gridCol w="1747754"/>
                <a:gridCol w="2028770"/>
              </a:tblGrid>
              <a:tr h="309006">
                <a:tc>
                  <a:txBody>
                    <a:bodyPr/>
                    <a:lstStyle/>
                    <a:p>
                      <a:pPr>
                        <a:lnSpc>
                          <a:spcPct val="115000"/>
                        </a:lnSpc>
                        <a:spcAft>
                          <a:spcPts val="0"/>
                        </a:spcAft>
                      </a:pPr>
                      <a:r>
                        <a:rPr lang="en-GB" sz="800" b="1" dirty="0">
                          <a:latin typeface="Calibri"/>
                          <a:ea typeface="Calibri"/>
                          <a:cs typeface="Times New Roman"/>
                        </a:rPr>
                        <a:t>Malignant </a:t>
                      </a:r>
                      <a:endParaRPr lang="nl-BE" sz="800" dirty="0">
                        <a:latin typeface="Calibri"/>
                        <a:ea typeface="Calibri"/>
                        <a:cs typeface="Times New Roman"/>
                      </a:endParaRPr>
                    </a:p>
                    <a:p>
                      <a:pPr>
                        <a:lnSpc>
                          <a:spcPct val="115000"/>
                        </a:lnSpc>
                        <a:spcAft>
                          <a:spcPts val="0"/>
                        </a:spcAft>
                      </a:pPr>
                      <a:r>
                        <a:rPr lang="en-GB" sz="800" b="1" dirty="0">
                          <a:latin typeface="Calibri"/>
                          <a:ea typeface="Calibri"/>
                          <a:cs typeface="Times New Roman"/>
                        </a:rPr>
                        <a:t>diseases</a:t>
                      </a:r>
                      <a:endParaRPr lang="nl-BE" sz="800" dirty="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a:latin typeface="Calibri"/>
                          <a:ea typeface="Calibri"/>
                          <a:cs typeface="Times New Roman"/>
                        </a:rPr>
                        <a:t>Pulmonary disorders</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b="1">
                          <a:latin typeface="Calibri"/>
                          <a:ea typeface="Calibri"/>
                          <a:cs typeface="Times New Roman"/>
                        </a:rPr>
                        <a:t>Disorders of the </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nervous system</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b="1">
                          <a:latin typeface="Calibri"/>
                          <a:ea typeface="Calibri"/>
                          <a:cs typeface="Times New Roman"/>
                        </a:rPr>
                        <a:t>Drugs</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b="1">
                          <a:latin typeface="Calibri"/>
                          <a:ea typeface="Calibri"/>
                          <a:cs typeface="Times New Roman"/>
                        </a:rPr>
                        <a:t>Other causes</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75770">
                <a:tc>
                  <a:txBody>
                    <a:bodyPr/>
                    <a:lstStyle/>
                    <a:p>
                      <a:pPr>
                        <a:lnSpc>
                          <a:spcPct val="115000"/>
                        </a:lnSpc>
                        <a:spcAft>
                          <a:spcPts val="0"/>
                        </a:spcAft>
                      </a:pPr>
                      <a:r>
                        <a:rPr lang="en-GB" sz="800" b="1">
                          <a:latin typeface="Calibri"/>
                          <a:ea typeface="Calibri"/>
                          <a:cs typeface="Times New Roman"/>
                        </a:rPr>
                        <a:t>Carcinoma</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 Lung </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Oropharynx</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 Gastro-intestinal  tract  </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stomach</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duodenum</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pancreas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 </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Genitourinary tract  </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ureter</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bladder</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prostate</a:t>
                      </a:r>
                      <a:endParaRPr lang="nl-BE" sz="800">
                        <a:latin typeface="Calibri"/>
                        <a:ea typeface="Calibri"/>
                        <a:cs typeface="Times New Roman"/>
                      </a:endParaRPr>
                    </a:p>
                    <a:p>
                      <a:pPr marL="342900" lvl="0" indent="-342900">
                        <a:lnSpc>
                          <a:spcPct val="115000"/>
                        </a:lnSpc>
                        <a:spcAft>
                          <a:spcPts val="0"/>
                        </a:spcAft>
                        <a:buFont typeface="Wingdings"/>
                        <a:buChar char=""/>
                      </a:pPr>
                      <a:r>
                        <a:rPr lang="en-GB" sz="800">
                          <a:latin typeface="Calibri"/>
                          <a:ea typeface="Calibri"/>
                          <a:cs typeface="Times New Roman"/>
                        </a:rPr>
                        <a:t>endometrium</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 Endocrine thymoma</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Lymphomas</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Sarcomas</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 Ewing’s sarcoma</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Olfactory neuroblastoma</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800" b="1">
                          <a:latin typeface="Calibri"/>
                          <a:ea typeface="Calibri"/>
                          <a:cs typeface="Times New Roman"/>
                        </a:rPr>
                        <a:t>Infections</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Bacterial pneumonia</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Viral pneumonia</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Pulmonary abscess</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Tuberculosis</a:t>
                      </a:r>
                      <a:endParaRPr lang="nl-BE" sz="800">
                        <a:latin typeface="Calibri"/>
                        <a:ea typeface="Calibri"/>
                        <a:cs typeface="Times New Roman"/>
                      </a:endParaRPr>
                    </a:p>
                    <a:p>
                      <a:pPr>
                        <a:lnSpc>
                          <a:spcPct val="115000"/>
                        </a:lnSpc>
                        <a:spcAft>
                          <a:spcPts val="0"/>
                        </a:spcAft>
                      </a:pPr>
                      <a:r>
                        <a:rPr lang="en-US" sz="800">
                          <a:latin typeface="Calibri"/>
                          <a:ea typeface="Calibri"/>
                          <a:cs typeface="Times New Roman"/>
                        </a:rPr>
                        <a:t>Aspergillosis</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Asthma</a:t>
                      </a:r>
                      <a:endParaRPr lang="nl-BE" sz="800">
                        <a:latin typeface="Calibri"/>
                        <a:ea typeface="Calibri"/>
                        <a:cs typeface="Times New Roman"/>
                      </a:endParaRPr>
                    </a:p>
                    <a:p>
                      <a:pPr>
                        <a:lnSpc>
                          <a:spcPct val="115000"/>
                        </a:lnSpc>
                        <a:spcAft>
                          <a:spcPts val="0"/>
                        </a:spcAft>
                      </a:pPr>
                      <a:r>
                        <a:rPr lang="en-US" sz="800" b="1">
                          <a:latin typeface="Calibri"/>
                          <a:ea typeface="Calibri"/>
                          <a:cs typeface="Times New Roman"/>
                        </a:rPr>
                        <a:t>Cystic fibrosis</a:t>
                      </a:r>
                      <a:endParaRPr lang="nl-BE" sz="800">
                        <a:latin typeface="Calibri"/>
                        <a:ea typeface="Calibri"/>
                        <a:cs typeface="Times New Roman"/>
                      </a:endParaRPr>
                    </a:p>
                    <a:p>
                      <a:pPr>
                        <a:lnSpc>
                          <a:spcPct val="115000"/>
                        </a:lnSpc>
                        <a:spcAft>
                          <a:spcPts val="0"/>
                        </a:spcAft>
                      </a:pPr>
                      <a:r>
                        <a:rPr lang="en-GB" sz="800" b="1">
                          <a:latin typeface="Calibri"/>
                          <a:ea typeface="Calibri"/>
                          <a:cs typeface="Times New Roman"/>
                        </a:rPr>
                        <a:t>Respiratory failure associated with positive-pressure breeding </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a:latin typeface="Calibri"/>
                          <a:ea typeface="Calibri"/>
                          <a:cs typeface="Times New Roman"/>
                        </a:rPr>
                        <a:t>Infection</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Encephalitis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Meningitis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Brain abscess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Rocky Mountain spotted fever</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AIDS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Malaria</a:t>
                      </a:r>
                      <a:endParaRPr lang="nl-BE" sz="800">
                        <a:latin typeface="Calibri"/>
                        <a:ea typeface="Calibri"/>
                        <a:cs typeface="Times New Roman"/>
                      </a:endParaRPr>
                    </a:p>
                    <a:p>
                      <a:pPr>
                        <a:lnSpc>
                          <a:spcPct val="115000"/>
                        </a:lnSpc>
                        <a:spcAft>
                          <a:spcPts val="0"/>
                        </a:spcAft>
                      </a:pPr>
                      <a:r>
                        <a:rPr lang="en-GB" sz="800" b="1">
                          <a:latin typeface="Calibri"/>
                          <a:ea typeface="Calibri"/>
                          <a:cs typeface="Times New Roman"/>
                        </a:rPr>
                        <a:t>Vascular and masses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Subdural hematoma</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Subarachnoid haemorrhage</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Stroke</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Brain tumours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Head trauma</a:t>
                      </a:r>
                      <a:endParaRPr lang="nl-BE" sz="800">
                        <a:latin typeface="Calibri"/>
                        <a:ea typeface="Calibri"/>
                        <a:cs typeface="Times New Roman"/>
                      </a:endParaRPr>
                    </a:p>
                    <a:p>
                      <a:pPr>
                        <a:lnSpc>
                          <a:spcPct val="115000"/>
                        </a:lnSpc>
                        <a:spcAft>
                          <a:spcPts val="0"/>
                        </a:spcAft>
                      </a:pPr>
                      <a:r>
                        <a:rPr lang="en-GB" sz="800" b="1">
                          <a:latin typeface="Calibri"/>
                          <a:ea typeface="Calibri"/>
                          <a:cs typeface="Times New Roman"/>
                        </a:rPr>
                        <a:t>Other</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Hydrocephalus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Cavernous sinus thrombosis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Multiple sclerosis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Guillain-Barré syndrome</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Shy-Drager syndrome</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Delirium tremens</a:t>
                      </a:r>
                      <a:endParaRPr lang="nl-BE" sz="800">
                        <a:latin typeface="Calibri"/>
                        <a:ea typeface="Calibri"/>
                        <a:cs typeface="Times New Roman"/>
                      </a:endParaRPr>
                    </a:p>
                    <a:p>
                      <a:pPr>
                        <a:lnSpc>
                          <a:spcPct val="115000"/>
                        </a:lnSpc>
                        <a:spcAft>
                          <a:spcPts val="0"/>
                        </a:spcAft>
                      </a:pPr>
                      <a:r>
                        <a:rPr lang="en-GB" sz="800">
                          <a:latin typeface="Calibri"/>
                          <a:ea typeface="Calibri"/>
                          <a:cs typeface="Times New Roman"/>
                        </a:rPr>
                        <a:t>Acute intermittent  porphyria</a:t>
                      </a:r>
                      <a:endParaRPr lang="nl-BE" sz="80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alibri"/>
                          <a:ea typeface="Calibri"/>
                          <a:cs typeface="Times New Roman"/>
                        </a:rPr>
                        <a:t>Vasopressin release or action stimulants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Antidepressants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 -SSRIs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 -</a:t>
                      </a:r>
                      <a:r>
                        <a:rPr lang="en-US" sz="800" dirty="0" err="1">
                          <a:latin typeface="Calibri"/>
                          <a:ea typeface="Calibri"/>
                          <a:cs typeface="Times New Roman"/>
                        </a:rPr>
                        <a:t>Tricyclic</a:t>
                      </a:r>
                      <a:r>
                        <a:rPr lang="en-US" sz="800" dirty="0">
                          <a:latin typeface="Calibri"/>
                          <a:ea typeface="Calibri"/>
                          <a:cs typeface="Times New Roman"/>
                        </a:rPr>
                        <a:t>  </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 -MAOI</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Venlafaxine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Anticonvulsants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Carbamazepine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Oxacarbamazepine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-Sodium </a:t>
                      </a:r>
                      <a:r>
                        <a:rPr lang="en-US" sz="800" dirty="0" err="1">
                          <a:latin typeface="Calibri"/>
                          <a:ea typeface="Calibri"/>
                          <a:cs typeface="Times New Roman"/>
                        </a:rPr>
                        <a:t>valproate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Lamotrigine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Antipsychotics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Phenothiazides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Butyrophenones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Anticancer drugs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Vinca</a:t>
                      </a:r>
                      <a:r>
                        <a:rPr lang="en-US" sz="800" dirty="0">
                          <a:latin typeface="Calibri"/>
                          <a:ea typeface="Calibri"/>
                          <a:cs typeface="Times New Roman"/>
                        </a:rPr>
                        <a:t> alkaloids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-Platinum compounds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 </a:t>
                      </a:r>
                      <a:r>
                        <a:rPr lang="en-US" sz="800" dirty="0" err="1">
                          <a:latin typeface="Calibri"/>
                          <a:ea typeface="Calibri"/>
                          <a:cs typeface="Times New Roman"/>
                        </a:rPr>
                        <a:t>Ifosfamide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Melphalan</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Cyclophosphamide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Methotrexate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Pentostatin</a:t>
                      </a:r>
                      <a:endParaRPr lang="nl-BE" sz="800" dirty="0">
                        <a:latin typeface="Calibri"/>
                        <a:ea typeface="Calibri"/>
                        <a:cs typeface="Times New Roman"/>
                      </a:endParaRPr>
                    </a:p>
                    <a:p>
                      <a:pPr>
                        <a:lnSpc>
                          <a:spcPct val="115000"/>
                        </a:lnSpc>
                        <a:spcAft>
                          <a:spcPts val="0"/>
                        </a:spcAft>
                      </a:pPr>
                      <a:r>
                        <a:rPr lang="en-US" sz="800" dirty="0" err="1">
                          <a:latin typeface="Calibri"/>
                          <a:ea typeface="Calibri"/>
                          <a:cs typeface="Times New Roman"/>
                        </a:rPr>
                        <a:t>Antidiabetic</a:t>
                      </a:r>
                      <a:r>
                        <a:rPr lang="en-US" sz="800" dirty="0">
                          <a:latin typeface="Calibri"/>
                          <a:ea typeface="Calibri"/>
                          <a:cs typeface="Times New Roman"/>
                        </a:rPr>
                        <a:t> drugs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Chlorpropamide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Tolbutamine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Miscellaneous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-Opiates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-MDMA (XTC)</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Levamisole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-Interferon</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-NSAIDs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Clofibrate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-Nicotine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a:t>
                      </a:r>
                      <a:r>
                        <a:rPr lang="en-US" sz="800" dirty="0" err="1">
                          <a:latin typeface="Calibri"/>
                          <a:ea typeface="Calibri"/>
                          <a:cs typeface="Times New Roman"/>
                        </a:rPr>
                        <a:t>Amiodarone</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-Proton pump inhibitors</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-Monoclonal antibodies </a:t>
                      </a:r>
                      <a:endParaRPr lang="nl-BE" sz="800" dirty="0">
                        <a:latin typeface="Calibri"/>
                        <a:ea typeface="Calibri"/>
                        <a:cs typeface="Times New Roman"/>
                      </a:endParaRPr>
                    </a:p>
                    <a:p>
                      <a:pPr>
                        <a:lnSpc>
                          <a:spcPct val="115000"/>
                        </a:lnSpc>
                        <a:spcAft>
                          <a:spcPts val="0"/>
                        </a:spcAft>
                      </a:pPr>
                      <a:r>
                        <a:rPr lang="en-US" sz="800" b="1" dirty="0">
                          <a:latin typeface="Calibri"/>
                          <a:ea typeface="Calibri"/>
                          <a:cs typeface="Times New Roman"/>
                        </a:rPr>
                        <a:t>Vasopressin analogues</a:t>
                      </a:r>
                      <a:endParaRPr lang="nl-BE" sz="800" dirty="0">
                        <a:latin typeface="Calibri"/>
                        <a:ea typeface="Calibri"/>
                        <a:cs typeface="Times New Roman"/>
                      </a:endParaRPr>
                    </a:p>
                    <a:p>
                      <a:pPr>
                        <a:lnSpc>
                          <a:spcPct val="115000"/>
                        </a:lnSpc>
                        <a:spcAft>
                          <a:spcPts val="0"/>
                        </a:spcAft>
                      </a:pPr>
                      <a:r>
                        <a:rPr lang="en-US" sz="800" dirty="0" err="1">
                          <a:latin typeface="Calibri"/>
                          <a:ea typeface="Calibri"/>
                          <a:cs typeface="Times New Roman"/>
                        </a:rPr>
                        <a:t>Desmopressin</a:t>
                      </a:r>
                      <a:endParaRPr lang="nl-BE" sz="800" dirty="0">
                        <a:latin typeface="Calibri"/>
                        <a:ea typeface="Calibri"/>
                        <a:cs typeface="Times New Roman"/>
                      </a:endParaRPr>
                    </a:p>
                    <a:p>
                      <a:pPr>
                        <a:lnSpc>
                          <a:spcPct val="115000"/>
                        </a:lnSpc>
                        <a:spcAft>
                          <a:spcPts val="0"/>
                        </a:spcAft>
                      </a:pPr>
                      <a:r>
                        <a:rPr lang="en-US" sz="800" dirty="0" err="1">
                          <a:latin typeface="Calibri"/>
                          <a:ea typeface="Calibri"/>
                          <a:cs typeface="Times New Roman"/>
                        </a:rPr>
                        <a:t>Oxytocin</a:t>
                      </a:r>
                      <a:endParaRPr lang="nl-BE" sz="800" dirty="0">
                        <a:latin typeface="Calibri"/>
                        <a:ea typeface="Calibri"/>
                        <a:cs typeface="Times New Roman"/>
                      </a:endParaRPr>
                    </a:p>
                    <a:p>
                      <a:pPr>
                        <a:lnSpc>
                          <a:spcPct val="115000"/>
                        </a:lnSpc>
                        <a:spcAft>
                          <a:spcPts val="0"/>
                        </a:spcAft>
                      </a:pPr>
                      <a:r>
                        <a:rPr lang="en-US" sz="800" dirty="0" err="1">
                          <a:latin typeface="Calibri"/>
                          <a:ea typeface="Calibri"/>
                          <a:cs typeface="Times New Roman"/>
                        </a:rPr>
                        <a:t>Terlipressin</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Vasopressin</a:t>
                      </a:r>
                      <a:endParaRPr lang="nl-BE" sz="800" dirty="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alibri"/>
                          <a:ea typeface="Calibri"/>
                          <a:cs typeface="Times New Roman"/>
                        </a:rPr>
                        <a:t>Hereditary</a:t>
                      </a:r>
                      <a:endParaRPr lang="nl-BE" sz="800" dirty="0">
                        <a:latin typeface="Calibri"/>
                        <a:ea typeface="Calibri"/>
                        <a:cs typeface="Times New Roman"/>
                      </a:endParaRPr>
                    </a:p>
                    <a:p>
                      <a:pPr>
                        <a:lnSpc>
                          <a:spcPct val="115000"/>
                        </a:lnSpc>
                        <a:spcAft>
                          <a:spcPts val="0"/>
                        </a:spcAft>
                      </a:pPr>
                      <a:r>
                        <a:rPr lang="en-GB" sz="800" dirty="0">
                          <a:latin typeface="Calibri"/>
                          <a:ea typeface="Calibri"/>
                          <a:cs typeface="Times New Roman"/>
                        </a:rPr>
                        <a:t>Gain-of-function mutation of the vasopressin V</a:t>
                      </a:r>
                      <a:r>
                        <a:rPr lang="en-GB" sz="800" baseline="-25000" dirty="0">
                          <a:latin typeface="Calibri"/>
                          <a:ea typeface="Calibri"/>
                          <a:cs typeface="Times New Roman"/>
                        </a:rPr>
                        <a:t>2</a:t>
                      </a:r>
                      <a:r>
                        <a:rPr lang="en-GB" sz="800" dirty="0">
                          <a:latin typeface="Calibri"/>
                          <a:ea typeface="Calibri"/>
                          <a:cs typeface="Times New Roman"/>
                        </a:rPr>
                        <a:t> receptor</a:t>
                      </a:r>
                      <a:endParaRPr lang="nl-BE" sz="800" dirty="0">
                        <a:latin typeface="Calibri"/>
                        <a:ea typeface="Calibri"/>
                        <a:cs typeface="Times New Roman"/>
                      </a:endParaRPr>
                    </a:p>
                    <a:p>
                      <a:pPr>
                        <a:lnSpc>
                          <a:spcPct val="115000"/>
                        </a:lnSpc>
                        <a:spcAft>
                          <a:spcPts val="0"/>
                        </a:spcAft>
                      </a:pPr>
                      <a:r>
                        <a:rPr lang="en-US" sz="800" b="1" dirty="0">
                          <a:latin typeface="Calibri"/>
                          <a:ea typeface="Calibri"/>
                          <a:cs typeface="Times New Roman"/>
                        </a:rPr>
                        <a:t>Idiopathic</a:t>
                      </a:r>
                      <a:endParaRPr lang="nl-BE" sz="800" dirty="0">
                        <a:latin typeface="Calibri"/>
                        <a:ea typeface="Calibri"/>
                        <a:cs typeface="Times New Roman"/>
                      </a:endParaRPr>
                    </a:p>
                    <a:p>
                      <a:pPr>
                        <a:lnSpc>
                          <a:spcPct val="115000"/>
                        </a:lnSpc>
                        <a:spcAft>
                          <a:spcPts val="0"/>
                        </a:spcAft>
                      </a:pPr>
                      <a:r>
                        <a:rPr lang="en-US" sz="800" b="1" dirty="0">
                          <a:latin typeface="Calibri"/>
                          <a:ea typeface="Calibri"/>
                          <a:cs typeface="Times New Roman"/>
                        </a:rPr>
                        <a:t>Transient</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Exercise-associated </a:t>
                      </a:r>
                      <a:r>
                        <a:rPr lang="en-US" sz="800" dirty="0" err="1">
                          <a:latin typeface="Calibri"/>
                          <a:ea typeface="Calibri"/>
                          <a:cs typeface="Times New Roman"/>
                        </a:rPr>
                        <a:t>hyponatraemia</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General anesthesia</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Nausea</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Pain</a:t>
                      </a:r>
                      <a:endParaRPr lang="nl-BE" sz="800" dirty="0">
                        <a:latin typeface="Calibri"/>
                        <a:ea typeface="Calibri"/>
                        <a:cs typeface="Times New Roman"/>
                      </a:endParaRPr>
                    </a:p>
                    <a:p>
                      <a:pPr>
                        <a:lnSpc>
                          <a:spcPct val="115000"/>
                        </a:lnSpc>
                        <a:spcAft>
                          <a:spcPts val="0"/>
                        </a:spcAft>
                      </a:pPr>
                      <a:r>
                        <a:rPr lang="en-US" sz="800" dirty="0">
                          <a:latin typeface="Calibri"/>
                          <a:ea typeface="Calibri"/>
                          <a:cs typeface="Times New Roman"/>
                        </a:rPr>
                        <a:t>Stress</a:t>
                      </a:r>
                      <a:endParaRPr lang="nl-BE" sz="800" dirty="0">
                        <a:latin typeface="Calibri"/>
                        <a:ea typeface="Calibri"/>
                        <a:cs typeface="Times New Roman"/>
                      </a:endParaRPr>
                    </a:p>
                  </a:txBody>
                  <a:tcPr marL="33130" marR="3313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836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rgbClr val="404040"/>
                </a:solidFill>
                <a:effectLst/>
                <a:latin typeface="Cambria" pitchFamily="18" charset="0"/>
                <a:ea typeface="Times New Roman" pitchFamily="18" charset="0"/>
                <a:cs typeface="Times New Roman" pitchFamily="18" charset="0"/>
              </a:rPr>
              <a:t>Table 7| Causes of the syndrome of inappropriate antidiuresis</a:t>
            </a: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6" name="Afbeelding 5"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7" name="Afbeelding 6"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p:cNvGraphicFramePr>
            <a:graphicFrameLocks noGrp="1"/>
          </p:cNvGraphicFramePr>
          <p:nvPr/>
        </p:nvGraphicFramePr>
        <p:xfrm>
          <a:off x="539552" y="1340769"/>
          <a:ext cx="7992888" cy="3656808"/>
        </p:xfrm>
        <a:graphic>
          <a:graphicData uri="http://schemas.openxmlformats.org/drawingml/2006/table">
            <a:tbl>
              <a:tblPr/>
              <a:tblGrid>
                <a:gridCol w="2933338"/>
                <a:gridCol w="2235919"/>
                <a:gridCol w="2823631"/>
              </a:tblGrid>
              <a:tr h="457101">
                <a:tc>
                  <a:txBody>
                    <a:bodyPr/>
                    <a:lstStyle/>
                    <a:p>
                      <a:pPr>
                        <a:lnSpc>
                          <a:spcPct val="115000"/>
                        </a:lnSpc>
                        <a:spcAft>
                          <a:spcPts val="0"/>
                        </a:spcAft>
                      </a:pPr>
                      <a:endParaRPr lang="en-GB"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Calibri"/>
                          <a:cs typeface="Times New Roman"/>
                        </a:rPr>
                        <a:t>SIADH</a:t>
                      </a:r>
                      <a:endParaRPr lang="nl-BE"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Calibri"/>
                          <a:cs typeface="Times New Roman"/>
                        </a:rPr>
                        <a:t>Cerebral salt wasting</a:t>
                      </a:r>
                      <a:endParaRPr lang="nl-BE"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101">
                <a:tc>
                  <a:txBody>
                    <a:bodyPr/>
                    <a:lstStyle/>
                    <a:p>
                      <a:pPr>
                        <a:lnSpc>
                          <a:spcPct val="115000"/>
                        </a:lnSpc>
                        <a:spcAft>
                          <a:spcPts val="0"/>
                        </a:spcAft>
                      </a:pPr>
                      <a:r>
                        <a:rPr lang="en-US" sz="1600">
                          <a:latin typeface="Calibri"/>
                          <a:ea typeface="Calibri"/>
                          <a:cs typeface="Times New Roman"/>
                        </a:rPr>
                        <a:t>Serum urea concentration</a:t>
                      </a:r>
                      <a:endParaRPr lang="nl-BE"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US" sz="1600">
                          <a:latin typeface="Calibri"/>
                          <a:ea typeface="Calibri"/>
                          <a:cs typeface="Times New Roman"/>
                        </a:rPr>
                        <a:t>Normal – low</a:t>
                      </a:r>
                      <a:endParaRPr lang="nl-BE"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US" sz="1600">
                          <a:latin typeface="Calibri"/>
                          <a:ea typeface="Calibri"/>
                          <a:cs typeface="Times New Roman"/>
                        </a:rPr>
                        <a:t>Normal – high</a:t>
                      </a:r>
                      <a:endParaRPr lang="nl-BE" sz="1600">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r>
              <a:tr h="457101">
                <a:tc>
                  <a:txBody>
                    <a:bodyPr/>
                    <a:lstStyle/>
                    <a:p>
                      <a:pPr>
                        <a:lnSpc>
                          <a:spcPct val="115000"/>
                        </a:lnSpc>
                        <a:spcAft>
                          <a:spcPts val="0"/>
                        </a:spcAft>
                      </a:pPr>
                      <a:r>
                        <a:rPr lang="en-US" sz="1600">
                          <a:latin typeface="Calibri"/>
                          <a:ea typeface="Calibri"/>
                          <a:cs typeface="Times New Roman"/>
                        </a:rPr>
                        <a:t>Serum uric acid concentration</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Low</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Low</a:t>
                      </a:r>
                      <a:endParaRPr lang="nl-BE" sz="1600">
                        <a:latin typeface="Calibri"/>
                        <a:ea typeface="Calibri"/>
                        <a:cs typeface="Times New Roman"/>
                      </a:endParaRPr>
                    </a:p>
                  </a:txBody>
                  <a:tcPr marL="68580" marR="68580" marT="0" marB="0">
                    <a:lnL>
                      <a:noFill/>
                    </a:lnL>
                    <a:lnR>
                      <a:noFill/>
                    </a:lnR>
                    <a:lnT>
                      <a:noFill/>
                    </a:lnT>
                    <a:lnB>
                      <a:noFill/>
                    </a:lnB>
                  </a:tcPr>
                </a:tc>
              </a:tr>
              <a:tr h="457101">
                <a:tc>
                  <a:txBody>
                    <a:bodyPr/>
                    <a:lstStyle/>
                    <a:p>
                      <a:pPr>
                        <a:lnSpc>
                          <a:spcPct val="115000"/>
                        </a:lnSpc>
                        <a:spcAft>
                          <a:spcPts val="0"/>
                        </a:spcAft>
                      </a:pPr>
                      <a:r>
                        <a:rPr lang="en-US" sz="1600">
                          <a:latin typeface="Calibri"/>
                          <a:ea typeface="Calibri"/>
                          <a:cs typeface="Times New Roman"/>
                        </a:rPr>
                        <a:t>Urine volume</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Normal – low</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High</a:t>
                      </a:r>
                      <a:endParaRPr lang="nl-BE" sz="1600">
                        <a:latin typeface="Calibri"/>
                        <a:ea typeface="Calibri"/>
                        <a:cs typeface="Times New Roman"/>
                      </a:endParaRPr>
                    </a:p>
                  </a:txBody>
                  <a:tcPr marL="68580" marR="68580" marT="0" marB="0">
                    <a:lnL>
                      <a:noFill/>
                    </a:lnL>
                    <a:lnR>
                      <a:noFill/>
                    </a:lnR>
                    <a:lnT>
                      <a:noFill/>
                    </a:lnT>
                    <a:lnB>
                      <a:noFill/>
                    </a:lnB>
                  </a:tcPr>
                </a:tc>
              </a:tr>
              <a:tr h="457101">
                <a:tc>
                  <a:txBody>
                    <a:bodyPr/>
                    <a:lstStyle/>
                    <a:p>
                      <a:pPr>
                        <a:lnSpc>
                          <a:spcPct val="115000"/>
                        </a:lnSpc>
                        <a:spcAft>
                          <a:spcPts val="0"/>
                        </a:spcAft>
                      </a:pPr>
                      <a:r>
                        <a:rPr lang="en-US" sz="1600">
                          <a:latin typeface="Calibri"/>
                          <a:ea typeface="Calibri"/>
                          <a:cs typeface="Times New Roman"/>
                        </a:rPr>
                        <a:t>Urine sodium concentration</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&gt; 30 mmol/L</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&gt;&gt; 30 mmol/L</a:t>
                      </a:r>
                      <a:endParaRPr lang="nl-BE" sz="1600">
                        <a:latin typeface="Calibri"/>
                        <a:ea typeface="Calibri"/>
                        <a:cs typeface="Times New Roman"/>
                      </a:endParaRPr>
                    </a:p>
                  </a:txBody>
                  <a:tcPr marL="68580" marR="68580" marT="0" marB="0">
                    <a:lnL>
                      <a:noFill/>
                    </a:lnL>
                    <a:lnR>
                      <a:noFill/>
                    </a:lnR>
                    <a:lnT>
                      <a:noFill/>
                    </a:lnT>
                    <a:lnB>
                      <a:noFill/>
                    </a:lnB>
                  </a:tcPr>
                </a:tc>
              </a:tr>
              <a:tr h="914202">
                <a:tc>
                  <a:txBody>
                    <a:bodyPr/>
                    <a:lstStyle/>
                    <a:p>
                      <a:pPr>
                        <a:lnSpc>
                          <a:spcPct val="115000"/>
                        </a:lnSpc>
                        <a:spcAft>
                          <a:spcPts val="0"/>
                        </a:spcAft>
                      </a:pPr>
                      <a:r>
                        <a:rPr lang="en-US" sz="1600">
                          <a:latin typeface="Calibri"/>
                          <a:ea typeface="Calibri"/>
                          <a:cs typeface="Times New Roman"/>
                        </a:rPr>
                        <a:t>Blood pressure</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Normal</a:t>
                      </a:r>
                      <a:endParaRPr lang="nl-BE" sz="1600">
                        <a:latin typeface="Calibri"/>
                        <a:ea typeface="Calibri"/>
                        <a:cs typeface="Times New Roman"/>
                      </a:endParaRPr>
                    </a:p>
                  </a:txBody>
                  <a:tcPr marL="68580" marR="68580" marT="0" marB="0">
                    <a:lnL>
                      <a:noFill/>
                    </a:lnL>
                    <a:lnR>
                      <a:noFill/>
                    </a:lnR>
                    <a:lnT>
                      <a:noFill/>
                    </a:lnT>
                    <a:lnB>
                      <a:noFill/>
                    </a:lnB>
                  </a:tcPr>
                </a:tc>
                <a:tc>
                  <a:txBody>
                    <a:bodyPr/>
                    <a:lstStyle/>
                    <a:p>
                      <a:pPr>
                        <a:lnSpc>
                          <a:spcPct val="115000"/>
                        </a:lnSpc>
                        <a:spcAft>
                          <a:spcPts val="0"/>
                        </a:spcAft>
                      </a:pPr>
                      <a:r>
                        <a:rPr lang="en-US" sz="1600">
                          <a:latin typeface="Calibri"/>
                          <a:ea typeface="Calibri"/>
                          <a:cs typeface="Times New Roman"/>
                        </a:rPr>
                        <a:t>Normal – orthostatic hypotension</a:t>
                      </a:r>
                      <a:endParaRPr lang="nl-BE" sz="1600">
                        <a:latin typeface="Calibri"/>
                        <a:ea typeface="Calibri"/>
                        <a:cs typeface="Times New Roman"/>
                      </a:endParaRPr>
                    </a:p>
                  </a:txBody>
                  <a:tcPr marL="68580" marR="68580" marT="0" marB="0">
                    <a:lnL>
                      <a:noFill/>
                    </a:lnL>
                    <a:lnR>
                      <a:noFill/>
                    </a:lnR>
                    <a:lnT>
                      <a:noFill/>
                    </a:lnT>
                    <a:lnB>
                      <a:noFill/>
                    </a:lnB>
                  </a:tcPr>
                </a:tc>
              </a:tr>
              <a:tr h="457101">
                <a:tc>
                  <a:txBody>
                    <a:bodyPr/>
                    <a:lstStyle/>
                    <a:p>
                      <a:pPr>
                        <a:lnSpc>
                          <a:spcPct val="115000"/>
                        </a:lnSpc>
                        <a:spcAft>
                          <a:spcPts val="0"/>
                        </a:spcAft>
                      </a:pPr>
                      <a:r>
                        <a:rPr lang="en-US" sz="1600">
                          <a:latin typeface="Calibri"/>
                          <a:ea typeface="Calibri"/>
                          <a:cs typeface="Times New Roman"/>
                        </a:rPr>
                        <a:t>Central venous pressure</a:t>
                      </a:r>
                      <a:endParaRPr lang="nl-BE" sz="1600">
                        <a:latin typeface="Calibri"/>
                        <a:ea typeface="Calibri"/>
                        <a:cs typeface="Times New Roman"/>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Times New Roman"/>
                        </a:rPr>
                        <a:t>Normal</a:t>
                      </a:r>
                      <a:endParaRPr lang="nl-BE" sz="1600">
                        <a:latin typeface="Calibri"/>
                        <a:ea typeface="Calibri"/>
                        <a:cs typeface="Times New Roman"/>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Times New Roman"/>
                        </a:rPr>
                        <a:t>Low</a:t>
                      </a:r>
                      <a:endParaRPr lang="nl-BE" sz="1600" dirty="0">
                        <a:latin typeface="Calibri"/>
                        <a:ea typeface="Calibri"/>
                        <a:cs typeface="Times New Roman"/>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
        <p:nvSpPr>
          <p:cNvPr id="5939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rgbClr val="404040"/>
                </a:solidFill>
                <a:effectLst/>
                <a:latin typeface="Cambria" pitchFamily="18" charset="0"/>
                <a:ea typeface="Times New Roman" pitchFamily="18" charset="0"/>
                <a:cs typeface="Times New Roman" pitchFamily="18" charset="0"/>
              </a:rPr>
              <a:t>T</a:t>
            </a:r>
            <a:r>
              <a:rPr kumimoji="0" lang="en-GB" sz="1100" b="1" i="0" u="none" strike="noStrike" cap="none" normalizeH="0" baseline="0" smtClean="0" bmk="">
                <a:ln>
                  <a:noFill/>
                </a:ln>
                <a:solidFill>
                  <a:srgbClr val="404040"/>
                </a:solidFill>
                <a:effectLst/>
                <a:latin typeface="Cambria" pitchFamily="18" charset="0"/>
                <a:ea typeface="Times New Roman" pitchFamily="18" charset="0"/>
                <a:cs typeface="Times New Roman" pitchFamily="18" charset="0"/>
              </a:rPr>
              <a:t>able </a:t>
            </a:r>
            <a:r>
              <a:rPr kumimoji="0" lang="en-GB" sz="1100" b="1" i="0" u="none" strike="noStrike" cap="none" normalizeH="0" baseline="0" smtClean="0">
                <a:ln>
                  <a:noFill/>
                </a:ln>
                <a:solidFill>
                  <a:srgbClr val="404040"/>
                </a:solidFill>
                <a:effectLst/>
                <a:latin typeface="Cambria" pitchFamily="18" charset="0"/>
                <a:ea typeface="Times New Roman" pitchFamily="18" charset="0"/>
                <a:cs typeface="Times New Roman" pitchFamily="18" charset="0"/>
              </a:rPr>
              <a:t>11| </a:t>
            </a:r>
            <a:r>
              <a:rPr kumimoji="0" lang="en-US" sz="1100" b="1" i="0" u="none" strike="noStrike" cap="none" normalizeH="0" baseline="0" smtClean="0">
                <a:ln>
                  <a:noFill/>
                </a:ln>
                <a:solidFill>
                  <a:srgbClr val="404040"/>
                </a:solidFill>
                <a:effectLst/>
                <a:latin typeface="Cambria" pitchFamily="18" charset="0"/>
                <a:ea typeface="Times New Roman" pitchFamily="18" charset="0"/>
                <a:cs typeface="Times New Roman" pitchFamily="18" charset="0"/>
              </a:rPr>
              <a:t>Differences between SIADH and cerebral salt wasting</a:t>
            </a:r>
            <a:endParaRPr kumimoji="0" lang="nl-BE"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Adapted </a:t>
            </a: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from Sherlock M et al. </a:t>
            </a:r>
            <a:r>
              <a:rPr kumimoji="0" lang="en-US"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Clin Endocrinol</a:t>
            </a: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2006; 64: 250-254 [</a:t>
            </a: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hlinkClick r:id="" tooltip="Sherlock, 2006 #38"/>
              </a:rPr>
              <a:t>42</a:t>
            </a: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4" name="Afbeelding 3"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5" name="Afbeelding 4"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6" name="Afbeelding 5"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8458200" cy="1470025"/>
          </a:xfrm>
        </p:spPr>
        <p:txBody>
          <a:bodyPr>
            <a:normAutofit/>
          </a:bodyPr>
          <a:lstStyle/>
          <a:p>
            <a:r>
              <a:rPr lang="en-GB" dirty="0" smtClean="0"/>
              <a:t>7. Treatment of Hypotonic </a:t>
            </a:r>
            <a:r>
              <a:rPr lang="en-GB" dirty="0" err="1" smtClean="0"/>
              <a:t>Hyponatraemia</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8" name="Afbeelding 7"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en-GB" dirty="0" smtClean="0"/>
              <a:t>7.1. </a:t>
            </a:r>
            <a:r>
              <a:rPr lang="en-GB" dirty="0" err="1" smtClean="0"/>
              <a:t>Hyponatraemia</a:t>
            </a:r>
            <a:r>
              <a:rPr lang="en-GB" dirty="0" smtClean="0"/>
              <a:t> with severe symptoms</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8" name="Afbeelding 7"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80528" y="86767"/>
            <a:ext cx="8999984" cy="1470025"/>
          </a:xfrm>
        </p:spPr>
        <p:txBody>
          <a:bodyPr>
            <a:noAutofit/>
          </a:bodyPr>
          <a:lstStyle/>
          <a:p>
            <a:pPr algn="l"/>
            <a:r>
              <a:rPr lang="en-GB" sz="2400" b="1" dirty="0" smtClean="0">
                <a:solidFill>
                  <a:srgbClr val="FF0000"/>
                </a:solidFill>
              </a:rPr>
              <a:t>7.1.1. First-hour management, regardless of whether </a:t>
            </a:r>
            <a:r>
              <a:rPr lang="en-GB" sz="2400" b="1" dirty="0" err="1" smtClean="0">
                <a:solidFill>
                  <a:srgbClr val="FF0000"/>
                </a:solidFill>
              </a:rPr>
              <a:t>hyponatraemia</a:t>
            </a:r>
            <a:r>
              <a:rPr lang="en-GB" sz="2400" b="1" dirty="0" smtClean="0">
                <a:solidFill>
                  <a:srgbClr val="FF0000"/>
                </a:solidFill>
              </a:rPr>
              <a:t> is acute or chronic</a:t>
            </a:r>
          </a:p>
        </p:txBody>
      </p:sp>
      <p:sp>
        <p:nvSpPr>
          <p:cNvPr id="3" name="Ondertitel 2"/>
          <p:cNvSpPr>
            <a:spLocks noGrp="1"/>
          </p:cNvSpPr>
          <p:nvPr>
            <p:ph type="subTitle" idx="1"/>
          </p:nvPr>
        </p:nvSpPr>
        <p:spPr>
          <a:xfrm>
            <a:off x="183976" y="1124744"/>
            <a:ext cx="7772400" cy="3649960"/>
          </a:xfrm>
        </p:spPr>
        <p:txBody>
          <a:bodyPr>
            <a:noAutofit/>
          </a:bodyPr>
          <a:lstStyle/>
          <a:p>
            <a:pPr algn="l"/>
            <a:r>
              <a:rPr lang="en-GB" sz="2400" dirty="0" smtClean="0">
                <a:solidFill>
                  <a:schemeClr val="tx1"/>
                </a:solidFill>
              </a:rPr>
              <a:t>7.1.1.1. We recommend prompt </a:t>
            </a:r>
            <a:r>
              <a:rPr lang="en-GB" sz="2400" dirty="0" err="1" smtClean="0">
                <a:solidFill>
                  <a:schemeClr val="tx1"/>
                </a:solidFill>
              </a:rPr>
              <a:t>i.v</a:t>
            </a:r>
            <a:r>
              <a:rPr lang="en-GB" sz="2400" dirty="0" smtClean="0">
                <a:solidFill>
                  <a:schemeClr val="tx1"/>
                </a:solidFill>
              </a:rPr>
              <a:t>. infusion of 150 ml 3% hypertonic for 20 min (1D).</a:t>
            </a:r>
          </a:p>
          <a:p>
            <a:pPr algn="l"/>
            <a:endParaRPr lang="en-GB" sz="2400" dirty="0" smtClean="0">
              <a:solidFill>
                <a:schemeClr val="tx1"/>
              </a:solidFill>
            </a:endParaRPr>
          </a:p>
          <a:p>
            <a:pPr algn="l"/>
            <a:r>
              <a:rPr lang="en-GB" sz="2400" dirty="0" smtClean="0">
                <a:solidFill>
                  <a:schemeClr val="tx1"/>
                </a:solidFill>
              </a:rPr>
              <a:t>7.1.1.2. We suggest checking the serum sodium concentration after 20 min while repeating an infusion of 150 ml 3% hypertonic saline for the next 20 min (2D).</a:t>
            </a:r>
          </a:p>
          <a:p>
            <a:pPr algn="l"/>
            <a:endParaRPr lang="en-GB" sz="2400" dirty="0" smtClean="0">
              <a:solidFill>
                <a:schemeClr val="tx1"/>
              </a:solidFill>
            </a:endParaRPr>
          </a:p>
          <a:p>
            <a:pPr algn="l"/>
            <a:r>
              <a:rPr lang="en-GB" sz="2400" dirty="0" smtClean="0">
                <a:solidFill>
                  <a:schemeClr val="tx1"/>
                </a:solidFill>
              </a:rPr>
              <a:t>7.1.1.3. We suggest repeating therapeutic recommendations  7.1.1.1 and 7.1.1.2 twice or until a target of 5 </a:t>
            </a:r>
            <a:r>
              <a:rPr lang="en-GB" sz="2400" dirty="0" err="1" smtClean="0">
                <a:solidFill>
                  <a:schemeClr val="tx1"/>
                </a:solidFill>
              </a:rPr>
              <a:t>mmol</a:t>
            </a:r>
            <a:r>
              <a:rPr lang="en-GB" sz="2400" dirty="0" smtClean="0">
                <a:solidFill>
                  <a:schemeClr val="tx1"/>
                </a:solidFill>
              </a:rPr>
              <a:t>/l increase in serum sodium concentration is achieved (2D).</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79512" y="116632"/>
            <a:ext cx="9324528" cy="1470025"/>
          </a:xfrm>
        </p:spPr>
        <p:txBody>
          <a:bodyPr>
            <a:noAutofit/>
          </a:bodyPr>
          <a:lstStyle/>
          <a:p>
            <a:pPr algn="l"/>
            <a:r>
              <a:rPr lang="en-GB" sz="2400" b="1" dirty="0" smtClean="0">
                <a:solidFill>
                  <a:srgbClr val="FF0000"/>
                </a:solidFill>
              </a:rPr>
              <a:t>7.1.1. First-hour management, regardless of whether </a:t>
            </a:r>
            <a:r>
              <a:rPr lang="en-GB" sz="2400" b="1" dirty="0" err="1" smtClean="0">
                <a:solidFill>
                  <a:srgbClr val="FF0000"/>
                </a:solidFill>
              </a:rPr>
              <a:t>hyponatraemia</a:t>
            </a:r>
            <a:r>
              <a:rPr lang="en-GB" sz="2400" b="1" dirty="0" smtClean="0">
                <a:solidFill>
                  <a:srgbClr val="FF0000"/>
                </a:solidFill>
              </a:rPr>
              <a:t> </a:t>
            </a:r>
            <a:br>
              <a:rPr lang="en-GB" sz="2400" b="1" dirty="0" smtClean="0">
                <a:solidFill>
                  <a:srgbClr val="FF0000"/>
                </a:solidFill>
              </a:rPr>
            </a:br>
            <a:r>
              <a:rPr lang="en-GB" sz="2400" b="1" dirty="0" smtClean="0">
                <a:solidFill>
                  <a:srgbClr val="FF0000"/>
                </a:solidFill>
              </a:rPr>
              <a:t>is acute or chronic</a:t>
            </a:r>
          </a:p>
        </p:txBody>
      </p:sp>
      <p:sp>
        <p:nvSpPr>
          <p:cNvPr id="3" name="Ondertitel 2"/>
          <p:cNvSpPr>
            <a:spLocks noGrp="1"/>
          </p:cNvSpPr>
          <p:nvPr>
            <p:ph type="subTitle" idx="1"/>
          </p:nvPr>
        </p:nvSpPr>
        <p:spPr>
          <a:xfrm>
            <a:off x="251520" y="1291208"/>
            <a:ext cx="7772400" cy="3649960"/>
          </a:xfrm>
        </p:spPr>
        <p:txBody>
          <a:bodyPr>
            <a:noAutofit/>
          </a:bodyPr>
          <a:lstStyle/>
          <a:p>
            <a:pPr algn="l"/>
            <a:r>
              <a:rPr lang="en-GB" sz="2400" dirty="0" smtClean="0">
                <a:solidFill>
                  <a:schemeClr val="tx1"/>
                </a:solidFill>
              </a:rPr>
              <a:t>7.1.1.4. Manage patients with severely symptomatic </a:t>
            </a:r>
            <a:r>
              <a:rPr lang="en-GB" sz="2400" dirty="0" err="1" smtClean="0">
                <a:solidFill>
                  <a:schemeClr val="tx1"/>
                </a:solidFill>
              </a:rPr>
              <a:t>hyponatraemia</a:t>
            </a:r>
            <a:r>
              <a:rPr lang="en-GB" sz="2400" dirty="0" smtClean="0">
                <a:solidFill>
                  <a:schemeClr val="tx1"/>
                </a:solidFill>
              </a:rPr>
              <a:t> in an environment where close biochemical and clinical monitoring can be provided (not graded).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302791"/>
            <a:ext cx="8820472" cy="1470025"/>
          </a:xfrm>
        </p:spPr>
        <p:txBody>
          <a:bodyPr>
            <a:noAutofit/>
          </a:bodyPr>
          <a:lstStyle/>
          <a:p>
            <a:pPr algn="l"/>
            <a:r>
              <a:rPr lang="en-GB" sz="2400" b="1" dirty="0" smtClean="0">
                <a:solidFill>
                  <a:srgbClr val="FF0000"/>
                </a:solidFill>
              </a:rPr>
              <a:t>7.1.2. Follow-up management in case of improvement of symptoms after a 5 </a:t>
            </a:r>
            <a:r>
              <a:rPr lang="en-GB" sz="2400" b="1" dirty="0" err="1" smtClean="0">
                <a:solidFill>
                  <a:srgbClr val="FF0000"/>
                </a:solidFill>
              </a:rPr>
              <a:t>mmol</a:t>
            </a:r>
            <a:r>
              <a:rPr lang="en-GB" sz="2400" b="1" dirty="0" smtClean="0">
                <a:solidFill>
                  <a:srgbClr val="FF0000"/>
                </a:solidFill>
              </a:rPr>
              <a:t>/l increase in serum sodium concentration in the first hour, regardless of whether </a:t>
            </a:r>
            <a:r>
              <a:rPr lang="en-GB" sz="2400" b="1" dirty="0" err="1" smtClean="0">
                <a:solidFill>
                  <a:srgbClr val="FF0000"/>
                </a:solidFill>
              </a:rPr>
              <a:t>hyponatraemia</a:t>
            </a:r>
            <a:r>
              <a:rPr lang="en-GB" sz="2400" b="1" dirty="0" smtClean="0">
                <a:solidFill>
                  <a:srgbClr val="FF0000"/>
                </a:solidFill>
              </a:rPr>
              <a:t> is acute or chronic</a:t>
            </a:r>
          </a:p>
        </p:txBody>
      </p:sp>
      <p:sp>
        <p:nvSpPr>
          <p:cNvPr id="3" name="Ondertitel 2"/>
          <p:cNvSpPr>
            <a:spLocks noGrp="1"/>
          </p:cNvSpPr>
          <p:nvPr>
            <p:ph type="subTitle" idx="1"/>
          </p:nvPr>
        </p:nvSpPr>
        <p:spPr>
          <a:xfrm>
            <a:off x="251520" y="1507232"/>
            <a:ext cx="7772400" cy="3649960"/>
          </a:xfrm>
        </p:spPr>
        <p:txBody>
          <a:bodyPr>
            <a:noAutofit/>
          </a:bodyPr>
          <a:lstStyle/>
          <a:p>
            <a:pPr algn="l"/>
            <a:r>
              <a:rPr lang="en-GB" sz="2400" dirty="0" smtClean="0">
                <a:solidFill>
                  <a:schemeClr val="tx1"/>
                </a:solidFill>
              </a:rPr>
              <a:t>7.1.2.1. We recommend stopping the infusion of hypertonic saline (1D).</a:t>
            </a:r>
          </a:p>
          <a:p>
            <a:pPr algn="l"/>
            <a:endParaRPr lang="en-GB" sz="2400" dirty="0" smtClean="0">
              <a:solidFill>
                <a:schemeClr val="tx1"/>
              </a:solidFill>
            </a:endParaRPr>
          </a:p>
          <a:p>
            <a:pPr algn="l"/>
            <a:r>
              <a:rPr lang="en-GB" sz="2400" dirty="0" smtClean="0">
                <a:solidFill>
                  <a:schemeClr val="tx1"/>
                </a:solidFill>
              </a:rPr>
              <a:t>7.1.2.2. We recommend keeping the </a:t>
            </a:r>
            <a:r>
              <a:rPr lang="en-GB" sz="2400" dirty="0" err="1" smtClean="0">
                <a:solidFill>
                  <a:schemeClr val="tx1"/>
                </a:solidFill>
              </a:rPr>
              <a:t>i.v</a:t>
            </a:r>
            <a:r>
              <a:rPr lang="en-GB" sz="2400" dirty="0" smtClean="0">
                <a:solidFill>
                  <a:schemeClr val="tx1"/>
                </a:solidFill>
              </a:rPr>
              <a:t>. line open by infusing the smallest feasible volume of 0.9% saline until cause-specific treatment is started (1D).</a:t>
            </a:r>
          </a:p>
          <a:p>
            <a:pPr algn="l"/>
            <a:endParaRPr lang="en-GB" sz="2400" dirty="0" smtClean="0">
              <a:solidFill>
                <a:schemeClr val="tx1"/>
              </a:solidFill>
            </a:endParaRPr>
          </a:p>
          <a:p>
            <a:pPr algn="l"/>
            <a:r>
              <a:rPr lang="en-GB" sz="2400" dirty="0" smtClean="0">
                <a:solidFill>
                  <a:schemeClr val="tx1"/>
                </a:solidFill>
              </a:rPr>
              <a:t>7.1.2.3. We recommend starting a diagnosis-specific treatment if available, aiming at least to stabilise sodium concentration (1D).</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302791"/>
            <a:ext cx="8820472" cy="1470025"/>
          </a:xfrm>
        </p:spPr>
        <p:txBody>
          <a:bodyPr>
            <a:noAutofit/>
          </a:bodyPr>
          <a:lstStyle/>
          <a:p>
            <a:pPr algn="l"/>
            <a:r>
              <a:rPr lang="en-GB" sz="2400" b="1" dirty="0" smtClean="0">
                <a:solidFill>
                  <a:srgbClr val="FF0000"/>
                </a:solidFill>
              </a:rPr>
              <a:t>7.1.2. Follow-up management in case of improvement of symptoms after a 5 </a:t>
            </a:r>
            <a:r>
              <a:rPr lang="en-GB" sz="2400" b="1" dirty="0" err="1" smtClean="0">
                <a:solidFill>
                  <a:srgbClr val="FF0000"/>
                </a:solidFill>
              </a:rPr>
              <a:t>mmol</a:t>
            </a:r>
            <a:r>
              <a:rPr lang="en-GB" sz="2400" b="1" dirty="0" smtClean="0">
                <a:solidFill>
                  <a:srgbClr val="FF0000"/>
                </a:solidFill>
              </a:rPr>
              <a:t>/l increase in serum sodium concentration in the first hour, regardless of whether </a:t>
            </a:r>
            <a:r>
              <a:rPr lang="en-GB" sz="2400" b="1" dirty="0" err="1" smtClean="0">
                <a:solidFill>
                  <a:srgbClr val="FF0000"/>
                </a:solidFill>
              </a:rPr>
              <a:t>hyponatraemia</a:t>
            </a:r>
            <a:r>
              <a:rPr lang="en-GB" sz="2400" b="1" dirty="0" smtClean="0">
                <a:solidFill>
                  <a:srgbClr val="FF0000"/>
                </a:solidFill>
              </a:rPr>
              <a:t> is acute or chronic</a:t>
            </a:r>
          </a:p>
        </p:txBody>
      </p:sp>
      <p:sp>
        <p:nvSpPr>
          <p:cNvPr id="3" name="Ondertitel 2"/>
          <p:cNvSpPr>
            <a:spLocks noGrp="1"/>
          </p:cNvSpPr>
          <p:nvPr>
            <p:ph type="subTitle" idx="1"/>
          </p:nvPr>
        </p:nvSpPr>
        <p:spPr>
          <a:xfrm>
            <a:off x="183976" y="1196752"/>
            <a:ext cx="7772400" cy="3649960"/>
          </a:xfrm>
        </p:spPr>
        <p:txBody>
          <a:bodyPr>
            <a:noAutofit/>
          </a:bodyPr>
          <a:lstStyle/>
          <a:p>
            <a:pPr algn="l"/>
            <a:endParaRPr lang="en-GB" sz="2400" dirty="0" smtClean="0">
              <a:solidFill>
                <a:schemeClr val="tx1"/>
              </a:solidFill>
            </a:endParaRPr>
          </a:p>
          <a:p>
            <a:pPr algn="l"/>
            <a:r>
              <a:rPr lang="en-GB" sz="2400" dirty="0" smtClean="0">
                <a:solidFill>
                  <a:schemeClr val="tx1"/>
                </a:solidFill>
              </a:rPr>
              <a:t>7.1.2.4. We recommend limiting the increase in serum sodium concentration to a total of 10 </a:t>
            </a:r>
            <a:r>
              <a:rPr lang="en-GB" sz="2400" dirty="0" err="1" smtClean="0">
                <a:solidFill>
                  <a:schemeClr val="tx1"/>
                </a:solidFill>
              </a:rPr>
              <a:t>mmol</a:t>
            </a:r>
            <a:r>
              <a:rPr lang="en-GB" sz="2400" dirty="0" smtClean="0">
                <a:solidFill>
                  <a:schemeClr val="tx1"/>
                </a:solidFill>
              </a:rPr>
              <a:t>/l during the first 24 h and an additional 8 </a:t>
            </a:r>
            <a:r>
              <a:rPr lang="en-GB" sz="2400" dirty="0" err="1" smtClean="0">
                <a:solidFill>
                  <a:schemeClr val="tx1"/>
                </a:solidFill>
              </a:rPr>
              <a:t>mmol</a:t>
            </a:r>
            <a:r>
              <a:rPr lang="en-GB" sz="2400" dirty="0" smtClean="0">
                <a:solidFill>
                  <a:schemeClr val="tx1"/>
                </a:solidFill>
              </a:rPr>
              <a:t>/l during every 24 h thereafter until the serum sodium concentration reaches 130 </a:t>
            </a:r>
            <a:r>
              <a:rPr lang="en-GB" sz="2400" dirty="0" err="1" smtClean="0">
                <a:solidFill>
                  <a:schemeClr val="tx1"/>
                </a:solidFill>
              </a:rPr>
              <a:t>mmol</a:t>
            </a:r>
            <a:r>
              <a:rPr lang="en-GB" sz="2400" dirty="0" smtClean="0">
                <a:solidFill>
                  <a:schemeClr val="tx1"/>
                </a:solidFill>
              </a:rPr>
              <a:t>/l (1D).</a:t>
            </a:r>
          </a:p>
          <a:p>
            <a:pPr algn="l"/>
            <a:endParaRPr lang="en-GB" sz="2400" dirty="0" smtClean="0">
              <a:solidFill>
                <a:schemeClr val="tx1"/>
              </a:solidFill>
            </a:endParaRPr>
          </a:p>
          <a:p>
            <a:pPr algn="l"/>
            <a:r>
              <a:rPr lang="en-GB" sz="2400" dirty="0" smtClean="0">
                <a:solidFill>
                  <a:schemeClr val="tx1"/>
                </a:solidFill>
              </a:rPr>
              <a:t>7.1.2.5. We suggest checking the serum sodium concentration after 6 and 12 h and daily afterwards until the serum sodium concentration has stabilised under stable treatment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7.1.3. Follow-up management in case of no improvement of symptoms after a 5 </a:t>
            </a:r>
            <a:r>
              <a:rPr lang="en-GB" sz="2400" b="1" dirty="0" err="1" smtClean="0">
                <a:solidFill>
                  <a:srgbClr val="FF0000"/>
                </a:solidFill>
              </a:rPr>
              <a:t>mmol</a:t>
            </a:r>
            <a:r>
              <a:rPr lang="en-GB" sz="2400" b="1" dirty="0" smtClean="0">
                <a:solidFill>
                  <a:srgbClr val="FF0000"/>
                </a:solidFill>
              </a:rPr>
              <a:t>/l increase in serum sodium concentration in the first hour, regardless of whether </a:t>
            </a:r>
            <a:r>
              <a:rPr lang="en-GB" sz="2400" b="1" dirty="0" err="1" smtClean="0">
                <a:solidFill>
                  <a:srgbClr val="FF0000"/>
                </a:solidFill>
              </a:rPr>
              <a:t>hyponatraemia</a:t>
            </a:r>
            <a:r>
              <a:rPr lang="en-GB" sz="2400" b="1" dirty="0" smtClean="0">
                <a:solidFill>
                  <a:srgbClr val="FF0000"/>
                </a:solidFill>
              </a:rPr>
              <a:t> is acute or chronic.</a:t>
            </a:r>
          </a:p>
        </p:txBody>
      </p:sp>
      <p:sp>
        <p:nvSpPr>
          <p:cNvPr id="3" name="Ondertitel 2"/>
          <p:cNvSpPr>
            <a:spLocks noGrp="1"/>
          </p:cNvSpPr>
          <p:nvPr>
            <p:ph type="subTitle" idx="1"/>
          </p:nvPr>
        </p:nvSpPr>
        <p:spPr>
          <a:xfrm>
            <a:off x="183976" y="1844824"/>
            <a:ext cx="7772400" cy="3649960"/>
          </a:xfrm>
        </p:spPr>
        <p:txBody>
          <a:bodyPr>
            <a:noAutofit/>
          </a:bodyPr>
          <a:lstStyle/>
          <a:p>
            <a:pPr algn="l"/>
            <a:r>
              <a:rPr lang="en-GB" sz="2400" dirty="0" smtClean="0">
                <a:solidFill>
                  <a:schemeClr val="tx1"/>
                </a:solidFill>
              </a:rPr>
              <a:t>7.1.3.1. We recommend continuing an </a:t>
            </a:r>
            <a:r>
              <a:rPr lang="en-GB" sz="2400" dirty="0" err="1" smtClean="0">
                <a:solidFill>
                  <a:schemeClr val="tx1"/>
                </a:solidFill>
              </a:rPr>
              <a:t>i.v</a:t>
            </a:r>
            <a:r>
              <a:rPr lang="en-GB" sz="2400" dirty="0" smtClean="0">
                <a:solidFill>
                  <a:schemeClr val="tx1"/>
                </a:solidFill>
              </a:rPr>
              <a:t>. infusion of 3% hypertonic saline or equivalent aiming for an</a:t>
            </a:r>
          </a:p>
          <a:p>
            <a:pPr algn="l"/>
            <a:r>
              <a:rPr lang="en-GB" sz="2400" dirty="0" smtClean="0">
                <a:solidFill>
                  <a:schemeClr val="tx1"/>
                </a:solidFill>
              </a:rPr>
              <a:t>additional 1 </a:t>
            </a:r>
            <a:r>
              <a:rPr lang="en-GB" sz="2400" dirty="0" err="1" smtClean="0">
                <a:solidFill>
                  <a:schemeClr val="tx1"/>
                </a:solidFill>
              </a:rPr>
              <a:t>mmol</a:t>
            </a:r>
            <a:r>
              <a:rPr lang="en-GB" sz="2400" dirty="0" smtClean="0">
                <a:solidFill>
                  <a:schemeClr val="tx1"/>
                </a:solidFill>
              </a:rPr>
              <a:t>/l per h increase in serum sodium concentration (1D).</a:t>
            </a:r>
          </a:p>
          <a:p>
            <a:pPr algn="l"/>
            <a:endParaRPr lang="en-GB" sz="2400" dirty="0" smtClean="0">
              <a:solidFill>
                <a:schemeClr val="tx1"/>
              </a:solidFill>
            </a:endParaRPr>
          </a:p>
          <a:p>
            <a:pPr algn="l"/>
            <a:r>
              <a:rPr lang="en-GB" sz="2400" dirty="0" smtClean="0">
                <a:solidFill>
                  <a:schemeClr val="tx1"/>
                </a:solidFill>
              </a:rPr>
              <a:t>7.1.3.2. We recommend stopping the infusion of 3% hypertonic saline or equivalent when the symptoms</a:t>
            </a:r>
          </a:p>
          <a:p>
            <a:pPr algn="l"/>
            <a:r>
              <a:rPr lang="en-GB" sz="2400" dirty="0" smtClean="0">
                <a:solidFill>
                  <a:schemeClr val="tx1"/>
                </a:solidFill>
              </a:rPr>
              <a:t>improve, the serum sodium concentration increases 10 </a:t>
            </a:r>
            <a:r>
              <a:rPr lang="en-GB" sz="2400" dirty="0" err="1" smtClean="0">
                <a:solidFill>
                  <a:schemeClr val="tx1"/>
                </a:solidFill>
              </a:rPr>
              <a:t>mmol</a:t>
            </a:r>
            <a:r>
              <a:rPr lang="en-GB" sz="2400" dirty="0" smtClean="0">
                <a:solidFill>
                  <a:schemeClr val="tx1"/>
                </a:solidFill>
              </a:rPr>
              <a:t>/l in total or the serum sodium concentration reaches 130 </a:t>
            </a:r>
            <a:r>
              <a:rPr lang="en-GB" sz="2400" dirty="0" err="1" smtClean="0">
                <a:solidFill>
                  <a:schemeClr val="tx1"/>
                </a:solidFill>
              </a:rPr>
              <a:t>mmol</a:t>
            </a:r>
            <a:r>
              <a:rPr lang="en-GB" sz="2400" dirty="0" smtClean="0">
                <a:solidFill>
                  <a:schemeClr val="tx1"/>
                </a:solidFill>
              </a:rPr>
              <a:t>/l, whichever occurs first (1D).</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7.1.3. Follow-up management in case of no improvement of symptoms after a 5 </a:t>
            </a:r>
            <a:r>
              <a:rPr lang="en-GB" sz="2400" b="1" dirty="0" err="1" smtClean="0">
                <a:solidFill>
                  <a:srgbClr val="FF0000"/>
                </a:solidFill>
              </a:rPr>
              <a:t>mmol</a:t>
            </a:r>
            <a:r>
              <a:rPr lang="en-GB" sz="2400" b="1" dirty="0" smtClean="0">
                <a:solidFill>
                  <a:srgbClr val="FF0000"/>
                </a:solidFill>
              </a:rPr>
              <a:t>/l increase in serum sodium concentration in the first hour, regardless of whether </a:t>
            </a:r>
            <a:r>
              <a:rPr lang="en-GB" sz="2400" b="1" dirty="0" err="1" smtClean="0">
                <a:solidFill>
                  <a:srgbClr val="FF0000"/>
                </a:solidFill>
              </a:rPr>
              <a:t>hyponatraemia</a:t>
            </a:r>
            <a:r>
              <a:rPr lang="en-GB" sz="2400" b="1" dirty="0" smtClean="0">
                <a:solidFill>
                  <a:srgbClr val="FF0000"/>
                </a:solidFill>
              </a:rPr>
              <a:t> is acute or chronic.</a:t>
            </a:r>
          </a:p>
        </p:txBody>
      </p:sp>
      <p:sp>
        <p:nvSpPr>
          <p:cNvPr id="3" name="Ondertitel 2"/>
          <p:cNvSpPr>
            <a:spLocks noGrp="1"/>
          </p:cNvSpPr>
          <p:nvPr>
            <p:ph type="subTitle" idx="1"/>
          </p:nvPr>
        </p:nvSpPr>
        <p:spPr>
          <a:xfrm>
            <a:off x="179512" y="1867272"/>
            <a:ext cx="7772400" cy="3649960"/>
          </a:xfrm>
        </p:spPr>
        <p:txBody>
          <a:bodyPr>
            <a:noAutofit/>
          </a:bodyPr>
          <a:lstStyle/>
          <a:p>
            <a:pPr algn="l"/>
            <a:r>
              <a:rPr lang="en-GB" sz="2400" dirty="0" smtClean="0">
                <a:solidFill>
                  <a:schemeClr val="tx1"/>
                </a:solidFill>
              </a:rPr>
              <a:t>7.1.3.3. We recommend additional diagnostic exploration for other causes of the symptoms than </a:t>
            </a:r>
            <a:r>
              <a:rPr lang="en-GB" sz="2400" dirty="0" err="1" smtClean="0">
                <a:solidFill>
                  <a:schemeClr val="tx1"/>
                </a:solidFill>
              </a:rPr>
              <a:t>hyponatraemia</a:t>
            </a:r>
            <a:r>
              <a:rPr lang="en-GB" sz="2400" dirty="0" smtClean="0">
                <a:solidFill>
                  <a:schemeClr val="tx1"/>
                </a:solidFill>
              </a:rPr>
              <a:t> (1D).</a:t>
            </a:r>
          </a:p>
          <a:p>
            <a:pPr algn="l"/>
            <a:endParaRPr lang="en-GB" sz="2400" dirty="0" smtClean="0">
              <a:solidFill>
                <a:schemeClr val="tx1"/>
              </a:solidFill>
            </a:endParaRPr>
          </a:p>
          <a:p>
            <a:pPr algn="l"/>
            <a:r>
              <a:rPr lang="en-GB" sz="2400" dirty="0" smtClean="0">
                <a:solidFill>
                  <a:schemeClr val="tx1"/>
                </a:solidFill>
              </a:rPr>
              <a:t>7.1.3.4. We suggest checking the serum sodium concentration every 4 h as long as an </a:t>
            </a:r>
            <a:r>
              <a:rPr lang="en-GB" sz="2400" dirty="0" err="1" smtClean="0">
                <a:solidFill>
                  <a:schemeClr val="tx1"/>
                </a:solidFill>
              </a:rPr>
              <a:t>i.v</a:t>
            </a:r>
            <a:r>
              <a:rPr lang="en-GB" sz="2400" dirty="0" smtClean="0">
                <a:solidFill>
                  <a:schemeClr val="tx1"/>
                </a:solidFill>
              </a:rPr>
              <a:t>. infusion of 3%</a:t>
            </a:r>
          </a:p>
          <a:p>
            <a:pPr algn="l"/>
            <a:r>
              <a:rPr lang="en-GB" sz="2400" dirty="0" smtClean="0">
                <a:solidFill>
                  <a:schemeClr val="tx1"/>
                </a:solidFill>
              </a:rPr>
              <a:t>hypertonic saline or equivalent is continued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en-GB" dirty="0" smtClean="0"/>
              <a:t>7.2. </a:t>
            </a:r>
            <a:r>
              <a:rPr lang="en-GB" dirty="0" err="1" smtClean="0"/>
              <a:t>Hyponatraemia</a:t>
            </a:r>
            <a:r>
              <a:rPr lang="en-GB" dirty="0" smtClean="0"/>
              <a:t> with moderately severe symptoms</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8" name="Afbeelding 7"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99392"/>
            <a:ext cx="8820472" cy="1470025"/>
          </a:xfrm>
        </p:spPr>
        <p:txBody>
          <a:bodyPr>
            <a:noAutofit/>
          </a:bodyPr>
          <a:lstStyle/>
          <a:p>
            <a:pPr algn="l"/>
            <a:r>
              <a:rPr lang="en-GB" sz="2400" b="1" dirty="0" smtClean="0">
                <a:solidFill>
                  <a:srgbClr val="FF0000"/>
                </a:solidFill>
              </a:rPr>
              <a:t>7.2. </a:t>
            </a:r>
            <a:r>
              <a:rPr lang="en-GB" sz="2400" b="1" dirty="0" err="1" smtClean="0">
                <a:solidFill>
                  <a:srgbClr val="FF0000"/>
                </a:solidFill>
              </a:rPr>
              <a:t>Hyponatraemia</a:t>
            </a:r>
            <a:r>
              <a:rPr lang="en-GB" sz="2400" b="1" dirty="0" smtClean="0">
                <a:solidFill>
                  <a:srgbClr val="FF0000"/>
                </a:solidFill>
              </a:rPr>
              <a:t> with moderately severe symptoms</a:t>
            </a:r>
          </a:p>
        </p:txBody>
      </p:sp>
      <p:sp>
        <p:nvSpPr>
          <p:cNvPr id="3" name="Ondertitel 2"/>
          <p:cNvSpPr>
            <a:spLocks noGrp="1"/>
          </p:cNvSpPr>
          <p:nvPr>
            <p:ph type="subTitle" idx="1"/>
          </p:nvPr>
        </p:nvSpPr>
        <p:spPr>
          <a:xfrm>
            <a:off x="183976" y="1124744"/>
            <a:ext cx="7772400" cy="3649960"/>
          </a:xfrm>
        </p:spPr>
        <p:txBody>
          <a:bodyPr>
            <a:noAutofit/>
          </a:bodyPr>
          <a:lstStyle/>
          <a:p>
            <a:pPr algn="l"/>
            <a:r>
              <a:rPr lang="en-GB" sz="2400" dirty="0" smtClean="0">
                <a:solidFill>
                  <a:schemeClr val="tx1"/>
                </a:solidFill>
              </a:rPr>
              <a:t>7.2.1.1. We recommend starting prompt diagnostic assessment (1D).</a:t>
            </a:r>
          </a:p>
          <a:p>
            <a:pPr algn="l"/>
            <a:endParaRPr lang="en-GB" sz="2400" dirty="0" smtClean="0">
              <a:solidFill>
                <a:schemeClr val="tx1"/>
              </a:solidFill>
            </a:endParaRPr>
          </a:p>
          <a:p>
            <a:pPr algn="l"/>
            <a:r>
              <a:rPr lang="en-GB" sz="2400" dirty="0" smtClean="0">
                <a:solidFill>
                  <a:schemeClr val="tx1"/>
                </a:solidFill>
              </a:rPr>
              <a:t>7.2.1.2. Stop, if possible, medications and other factors that can contribute to or provoke </a:t>
            </a:r>
            <a:r>
              <a:rPr lang="en-GB" sz="2400" dirty="0" err="1" smtClean="0">
                <a:solidFill>
                  <a:schemeClr val="tx1"/>
                </a:solidFill>
              </a:rPr>
              <a:t>hyponatraemia</a:t>
            </a:r>
            <a:r>
              <a:rPr lang="en-GB" sz="2400" dirty="0" smtClean="0">
                <a:solidFill>
                  <a:schemeClr val="tx1"/>
                </a:solidFill>
              </a:rPr>
              <a:t> (not graded).</a:t>
            </a:r>
          </a:p>
          <a:p>
            <a:pPr algn="l"/>
            <a:endParaRPr lang="en-GB" sz="2400" dirty="0" smtClean="0">
              <a:solidFill>
                <a:schemeClr val="tx1"/>
              </a:solidFill>
            </a:endParaRPr>
          </a:p>
          <a:p>
            <a:pPr algn="l"/>
            <a:r>
              <a:rPr lang="en-GB" sz="2400" dirty="0" smtClean="0">
                <a:solidFill>
                  <a:schemeClr val="tx1"/>
                </a:solidFill>
              </a:rPr>
              <a:t>7.2.1.3. We recommend cause-specific treatment (1D). </a:t>
            </a:r>
          </a:p>
          <a:p>
            <a:pPr algn="l"/>
            <a:endParaRPr lang="en-GB" sz="2400" dirty="0" smtClean="0">
              <a:solidFill>
                <a:schemeClr val="tx1"/>
              </a:solidFill>
            </a:endParaRPr>
          </a:p>
          <a:p>
            <a:pPr algn="l"/>
            <a:r>
              <a:rPr lang="en-GB" sz="2400" dirty="0" smtClean="0">
                <a:solidFill>
                  <a:schemeClr val="tx1"/>
                </a:solidFill>
              </a:rPr>
              <a:t>7.2.1.4. We suggest immediate treatment with a single </a:t>
            </a:r>
            <a:r>
              <a:rPr lang="en-GB" sz="2400" dirty="0" err="1" smtClean="0">
                <a:solidFill>
                  <a:schemeClr val="tx1"/>
                </a:solidFill>
              </a:rPr>
              <a:t>i.v</a:t>
            </a:r>
            <a:r>
              <a:rPr lang="en-GB" sz="2400" dirty="0" smtClean="0">
                <a:solidFill>
                  <a:schemeClr val="tx1"/>
                </a:solidFill>
              </a:rPr>
              <a:t>.  infusion of 150 ml 3% hypertonic saline or equivalent over 20 min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243408"/>
            <a:ext cx="8820472" cy="1470025"/>
          </a:xfrm>
        </p:spPr>
        <p:txBody>
          <a:bodyPr>
            <a:noAutofit/>
          </a:bodyPr>
          <a:lstStyle/>
          <a:p>
            <a:pPr algn="l"/>
            <a:r>
              <a:rPr lang="en-GB" sz="2400" b="1" dirty="0" smtClean="0">
                <a:solidFill>
                  <a:srgbClr val="FF0000"/>
                </a:solidFill>
              </a:rPr>
              <a:t>7.2. </a:t>
            </a:r>
            <a:r>
              <a:rPr lang="en-GB" sz="2400" b="1" dirty="0" err="1" smtClean="0">
                <a:solidFill>
                  <a:srgbClr val="FF0000"/>
                </a:solidFill>
              </a:rPr>
              <a:t>Hyponatraemia</a:t>
            </a:r>
            <a:r>
              <a:rPr lang="en-GB" sz="2400" b="1" dirty="0" smtClean="0">
                <a:solidFill>
                  <a:srgbClr val="FF0000"/>
                </a:solidFill>
              </a:rPr>
              <a:t> with moderately severe symptoms</a:t>
            </a:r>
          </a:p>
        </p:txBody>
      </p:sp>
      <p:sp>
        <p:nvSpPr>
          <p:cNvPr id="3" name="Ondertitel 2"/>
          <p:cNvSpPr>
            <a:spLocks noGrp="1"/>
          </p:cNvSpPr>
          <p:nvPr>
            <p:ph type="subTitle" idx="1"/>
          </p:nvPr>
        </p:nvSpPr>
        <p:spPr>
          <a:xfrm>
            <a:off x="179512" y="692696"/>
            <a:ext cx="8208912" cy="3649960"/>
          </a:xfrm>
        </p:spPr>
        <p:txBody>
          <a:bodyPr>
            <a:noAutofit/>
          </a:bodyPr>
          <a:lstStyle/>
          <a:p>
            <a:pPr algn="l"/>
            <a:r>
              <a:rPr lang="en-GB" sz="2400" dirty="0" smtClean="0">
                <a:solidFill>
                  <a:schemeClr val="tx1"/>
                </a:solidFill>
              </a:rPr>
              <a:t>7.2.1.5. We suggest aiming for a 5 </a:t>
            </a:r>
            <a:r>
              <a:rPr lang="en-GB" sz="2400" dirty="0" err="1" smtClean="0">
                <a:solidFill>
                  <a:schemeClr val="tx1"/>
                </a:solidFill>
              </a:rPr>
              <a:t>mmol</a:t>
            </a:r>
            <a:r>
              <a:rPr lang="en-GB" sz="2400" dirty="0" smtClean="0">
                <a:solidFill>
                  <a:schemeClr val="tx1"/>
                </a:solidFill>
              </a:rPr>
              <a:t>/l per 24 h increase in serum sodium concentration (2D).</a:t>
            </a:r>
          </a:p>
          <a:p>
            <a:pPr algn="l"/>
            <a:endParaRPr lang="en-GB" sz="2400" dirty="0" smtClean="0">
              <a:solidFill>
                <a:schemeClr val="tx1"/>
              </a:solidFill>
            </a:endParaRPr>
          </a:p>
          <a:p>
            <a:pPr algn="l"/>
            <a:r>
              <a:rPr lang="en-GB" sz="2400" dirty="0" smtClean="0">
                <a:solidFill>
                  <a:schemeClr val="tx1"/>
                </a:solidFill>
              </a:rPr>
              <a:t>7.2.1.6. We suggest limiting the increase in serum sodium concentration to 10 </a:t>
            </a:r>
            <a:r>
              <a:rPr lang="en-GB" sz="2400" dirty="0" err="1" smtClean="0">
                <a:solidFill>
                  <a:schemeClr val="tx1"/>
                </a:solidFill>
              </a:rPr>
              <a:t>mmol</a:t>
            </a:r>
            <a:r>
              <a:rPr lang="en-GB" sz="2400" dirty="0" smtClean="0">
                <a:solidFill>
                  <a:schemeClr val="tx1"/>
                </a:solidFill>
              </a:rPr>
              <a:t>/l in the first 24 h and 8 </a:t>
            </a:r>
            <a:r>
              <a:rPr lang="en-GB" sz="2400" dirty="0" err="1" smtClean="0">
                <a:solidFill>
                  <a:schemeClr val="tx1"/>
                </a:solidFill>
              </a:rPr>
              <a:t>mmol</a:t>
            </a:r>
            <a:r>
              <a:rPr lang="en-GB" sz="2400" dirty="0" smtClean="0">
                <a:solidFill>
                  <a:schemeClr val="tx1"/>
                </a:solidFill>
              </a:rPr>
              <a:t>/l during every 24 h thereafter, until a serum sodium concentration of 130 </a:t>
            </a:r>
            <a:r>
              <a:rPr lang="en-GB" sz="2400" dirty="0" err="1" smtClean="0">
                <a:solidFill>
                  <a:schemeClr val="tx1"/>
                </a:solidFill>
              </a:rPr>
              <a:t>mmol</a:t>
            </a:r>
            <a:r>
              <a:rPr lang="en-GB" sz="2400" dirty="0" smtClean="0">
                <a:solidFill>
                  <a:schemeClr val="tx1"/>
                </a:solidFill>
              </a:rPr>
              <a:t>/l is reached (2D).</a:t>
            </a:r>
          </a:p>
          <a:p>
            <a:pPr algn="l"/>
            <a:endParaRPr lang="en-GB" sz="2400" dirty="0" smtClean="0">
              <a:solidFill>
                <a:schemeClr val="tx1"/>
              </a:solidFill>
            </a:endParaRPr>
          </a:p>
          <a:p>
            <a:pPr algn="l"/>
            <a:r>
              <a:rPr lang="en-GB" sz="2400" dirty="0" smtClean="0">
                <a:solidFill>
                  <a:schemeClr val="tx1"/>
                </a:solidFill>
              </a:rPr>
              <a:t>7.2.1.7. We suggest checking the serum sodium concentration after 1, 6 and 12 h (2D).</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99392"/>
            <a:ext cx="8820472" cy="1470025"/>
          </a:xfrm>
        </p:spPr>
        <p:txBody>
          <a:bodyPr>
            <a:noAutofit/>
          </a:bodyPr>
          <a:lstStyle/>
          <a:p>
            <a:pPr algn="l"/>
            <a:r>
              <a:rPr lang="en-GB" sz="2400" b="1" dirty="0" smtClean="0">
                <a:solidFill>
                  <a:srgbClr val="FF0000"/>
                </a:solidFill>
              </a:rPr>
              <a:t>7.2. </a:t>
            </a:r>
            <a:r>
              <a:rPr lang="en-GB" sz="2400" b="1" dirty="0" err="1" smtClean="0">
                <a:solidFill>
                  <a:srgbClr val="FF0000"/>
                </a:solidFill>
              </a:rPr>
              <a:t>Hyponatraemia</a:t>
            </a:r>
            <a:r>
              <a:rPr lang="en-GB" sz="2400" b="1" dirty="0" smtClean="0">
                <a:solidFill>
                  <a:srgbClr val="FF0000"/>
                </a:solidFill>
              </a:rPr>
              <a:t> with moderately severe symptoms</a:t>
            </a:r>
          </a:p>
        </p:txBody>
      </p:sp>
      <p:sp>
        <p:nvSpPr>
          <p:cNvPr id="3" name="Ondertitel 2"/>
          <p:cNvSpPr>
            <a:spLocks noGrp="1"/>
          </p:cNvSpPr>
          <p:nvPr>
            <p:ph type="subTitle" idx="1"/>
          </p:nvPr>
        </p:nvSpPr>
        <p:spPr>
          <a:xfrm>
            <a:off x="179512" y="859160"/>
            <a:ext cx="8208912" cy="3649960"/>
          </a:xfrm>
        </p:spPr>
        <p:txBody>
          <a:bodyPr>
            <a:noAutofit/>
          </a:bodyPr>
          <a:lstStyle/>
          <a:p>
            <a:pPr algn="l"/>
            <a:endParaRPr lang="en-GB" sz="1200" dirty="0" smtClean="0">
              <a:solidFill>
                <a:schemeClr val="tx1"/>
              </a:solidFill>
            </a:endParaRPr>
          </a:p>
          <a:p>
            <a:pPr algn="l"/>
            <a:r>
              <a:rPr lang="en-GB" sz="2400" dirty="0" smtClean="0">
                <a:solidFill>
                  <a:schemeClr val="tx1"/>
                </a:solidFill>
              </a:rPr>
              <a:t>7.2.1.8. We suggest additional diagnostic exploration for other causes of the symptoms if the symptoms</a:t>
            </a:r>
          </a:p>
          <a:p>
            <a:pPr algn="l"/>
            <a:r>
              <a:rPr lang="en-GB" sz="2400" dirty="0" smtClean="0">
                <a:solidFill>
                  <a:schemeClr val="tx1"/>
                </a:solidFill>
              </a:rPr>
              <a:t>do not improve with an increase in serum sodium concentration (2D).</a:t>
            </a:r>
          </a:p>
          <a:p>
            <a:pPr algn="l"/>
            <a:endParaRPr lang="en-GB" sz="2400" dirty="0" smtClean="0">
              <a:solidFill>
                <a:schemeClr val="tx1"/>
              </a:solidFill>
            </a:endParaRPr>
          </a:p>
          <a:p>
            <a:pPr algn="l"/>
            <a:r>
              <a:rPr lang="en-GB" sz="2400" dirty="0" smtClean="0">
                <a:solidFill>
                  <a:schemeClr val="tx1"/>
                </a:solidFill>
              </a:rPr>
              <a:t>7.2.1.9. We suggest considering to manage the patient as in severely symptomatic </a:t>
            </a:r>
            <a:r>
              <a:rPr lang="en-GB" sz="2400" dirty="0" err="1" smtClean="0">
                <a:solidFill>
                  <a:schemeClr val="tx1"/>
                </a:solidFill>
              </a:rPr>
              <a:t>hyponatraemia</a:t>
            </a:r>
            <a:r>
              <a:rPr lang="en-GB" sz="2400" dirty="0" smtClean="0">
                <a:solidFill>
                  <a:schemeClr val="tx1"/>
                </a:solidFill>
              </a:rPr>
              <a:t> if the serum sodium concentration further decreases despite treating the underlying diagnosis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en-GB" dirty="0" smtClean="0"/>
              <a:t>7.3. Acute </a:t>
            </a:r>
            <a:r>
              <a:rPr lang="en-GB" dirty="0" err="1" smtClean="0"/>
              <a:t>hyponatraemia</a:t>
            </a:r>
            <a:r>
              <a:rPr lang="en-GB" dirty="0" smtClean="0"/>
              <a:t> without severe or moderately severe symptoms</a:t>
            </a:r>
            <a:endParaRPr lang="en-GB"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8" name="Afbeelding 7"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7.3. Acute </a:t>
            </a:r>
            <a:r>
              <a:rPr lang="en-GB" sz="2400" b="1" dirty="0" err="1" smtClean="0">
                <a:solidFill>
                  <a:srgbClr val="FF0000"/>
                </a:solidFill>
              </a:rPr>
              <a:t>hyponatraemia</a:t>
            </a:r>
            <a:r>
              <a:rPr lang="en-GB" sz="2400" b="1" dirty="0" smtClean="0">
                <a:solidFill>
                  <a:srgbClr val="FF0000"/>
                </a:solidFill>
              </a:rPr>
              <a:t> without severe or moderately severe symptoms</a:t>
            </a:r>
          </a:p>
        </p:txBody>
      </p:sp>
      <p:sp>
        <p:nvSpPr>
          <p:cNvPr id="3" name="Ondertitel 2"/>
          <p:cNvSpPr>
            <a:spLocks noGrp="1"/>
          </p:cNvSpPr>
          <p:nvPr>
            <p:ph type="subTitle" idx="1"/>
          </p:nvPr>
        </p:nvSpPr>
        <p:spPr>
          <a:xfrm>
            <a:off x="179512" y="1124744"/>
            <a:ext cx="7772400" cy="3649960"/>
          </a:xfrm>
        </p:spPr>
        <p:txBody>
          <a:bodyPr>
            <a:noAutofit/>
          </a:bodyPr>
          <a:lstStyle/>
          <a:p>
            <a:pPr algn="l"/>
            <a:r>
              <a:rPr lang="en-GB" sz="2400" dirty="0" smtClean="0">
                <a:solidFill>
                  <a:schemeClr val="tx1"/>
                </a:solidFill>
              </a:rPr>
              <a:t>7.3.1.1. Make sure that the serum sodium concentration has been measured using the same technique used for the previous measurement and that no administrative errors in sample handling have occurred (not graded).</a:t>
            </a:r>
          </a:p>
          <a:p>
            <a:pPr algn="l"/>
            <a:endParaRPr lang="en-GB" sz="2400" dirty="0" smtClean="0">
              <a:solidFill>
                <a:schemeClr val="tx1"/>
              </a:solidFill>
            </a:endParaRPr>
          </a:p>
          <a:p>
            <a:pPr algn="l"/>
            <a:r>
              <a:rPr lang="en-GB" sz="2400" dirty="0" smtClean="0">
                <a:solidFill>
                  <a:schemeClr val="tx1"/>
                </a:solidFill>
              </a:rPr>
              <a:t>7.3.1.2. If possible, stop fluids, medications and other factors that can contribute to or provoke </a:t>
            </a:r>
            <a:r>
              <a:rPr lang="en-GB" sz="2400" dirty="0" err="1" smtClean="0">
                <a:solidFill>
                  <a:schemeClr val="tx1"/>
                </a:solidFill>
              </a:rPr>
              <a:t>hyponatraemia</a:t>
            </a:r>
            <a:r>
              <a:rPr lang="en-GB" sz="2400" dirty="0" smtClean="0">
                <a:solidFill>
                  <a:schemeClr val="tx1"/>
                </a:solidFill>
              </a:rPr>
              <a:t> (not graded).</a:t>
            </a:r>
          </a:p>
          <a:p>
            <a:pPr algn="l"/>
            <a:endParaRPr lang="en-GB" sz="2400" dirty="0" smtClean="0">
              <a:solidFill>
                <a:schemeClr val="tx1"/>
              </a:solidFill>
            </a:endParaRPr>
          </a:p>
          <a:p>
            <a:pPr algn="l"/>
            <a:r>
              <a:rPr lang="en-GB" sz="2400" dirty="0" smtClean="0">
                <a:solidFill>
                  <a:schemeClr val="tx1"/>
                </a:solidFill>
              </a:rPr>
              <a:t>7.3.1.3. We recommend starting prompt diagnostic assessment (1D).</a:t>
            </a:r>
          </a:p>
          <a:p>
            <a:pPr algn="l"/>
            <a:endParaRPr lang="en-GB" sz="2400" dirty="0" smtClean="0">
              <a:solidFill>
                <a:schemeClr val="tx1"/>
              </a:solidFill>
            </a:endParaRPr>
          </a:p>
          <a:p>
            <a:pPr algn="l"/>
            <a:endParaRPr lang="en-GB" sz="2400" dirty="0" smtClean="0">
              <a:solidFill>
                <a:schemeClr val="tx1"/>
              </a:solidFill>
            </a:endParaRPr>
          </a:p>
          <a:p>
            <a:pPr algn="l"/>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3"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4"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5" cstate="print"/>
          <a:stretch>
            <a:fillRect/>
          </a:stretch>
        </p:blipFill>
        <p:spPr>
          <a:xfrm>
            <a:off x="7164288" y="6277876"/>
            <a:ext cx="1800200" cy="463492"/>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7.3. Acute </a:t>
            </a:r>
            <a:r>
              <a:rPr lang="en-GB" sz="2400" b="1" dirty="0" err="1" smtClean="0">
                <a:solidFill>
                  <a:srgbClr val="FF0000"/>
                </a:solidFill>
              </a:rPr>
              <a:t>hyponatraemia</a:t>
            </a:r>
            <a:r>
              <a:rPr lang="en-GB" sz="2400" b="1" dirty="0" smtClean="0">
                <a:solidFill>
                  <a:srgbClr val="FF0000"/>
                </a:solidFill>
              </a:rPr>
              <a:t> without severe or moderately severe symptoms</a:t>
            </a:r>
          </a:p>
        </p:txBody>
      </p:sp>
      <p:sp>
        <p:nvSpPr>
          <p:cNvPr id="3" name="Ondertitel 2"/>
          <p:cNvSpPr>
            <a:spLocks noGrp="1"/>
          </p:cNvSpPr>
          <p:nvPr>
            <p:ph type="subTitle" idx="1"/>
          </p:nvPr>
        </p:nvSpPr>
        <p:spPr>
          <a:xfrm>
            <a:off x="183976" y="1124744"/>
            <a:ext cx="7772400" cy="3649960"/>
          </a:xfrm>
        </p:spPr>
        <p:txBody>
          <a:bodyPr>
            <a:noAutofit/>
          </a:bodyPr>
          <a:lstStyle/>
          <a:p>
            <a:pPr algn="l"/>
            <a:r>
              <a:rPr lang="en-GB" sz="2400" dirty="0" smtClean="0">
                <a:solidFill>
                  <a:schemeClr val="tx1"/>
                </a:solidFill>
              </a:rPr>
              <a:t>7.3.1.4. We recommend cause-specific treatment (1D).</a:t>
            </a:r>
          </a:p>
          <a:p>
            <a:pPr algn="l"/>
            <a:endParaRPr lang="en-GB" sz="2400" dirty="0" smtClean="0">
              <a:solidFill>
                <a:schemeClr val="tx1"/>
              </a:solidFill>
            </a:endParaRPr>
          </a:p>
          <a:p>
            <a:pPr algn="l"/>
            <a:r>
              <a:rPr lang="en-GB" sz="2400" dirty="0" smtClean="0">
                <a:solidFill>
                  <a:schemeClr val="tx1"/>
                </a:solidFill>
              </a:rPr>
              <a:t>7.3.1.5. If the acute decrease in serum sodium concentration exceeds 10 </a:t>
            </a:r>
            <a:r>
              <a:rPr lang="en-GB" sz="2400" dirty="0" err="1" smtClean="0">
                <a:solidFill>
                  <a:schemeClr val="tx1"/>
                </a:solidFill>
              </a:rPr>
              <a:t>mmol</a:t>
            </a:r>
            <a:r>
              <a:rPr lang="en-GB" sz="2400" dirty="0" smtClean="0">
                <a:solidFill>
                  <a:schemeClr val="tx1"/>
                </a:solidFill>
              </a:rPr>
              <a:t>/l, we suggest a single </a:t>
            </a:r>
            <a:r>
              <a:rPr lang="en-GB" sz="2400" dirty="0" err="1" smtClean="0">
                <a:solidFill>
                  <a:schemeClr val="tx1"/>
                </a:solidFill>
              </a:rPr>
              <a:t>i.v</a:t>
            </a:r>
            <a:r>
              <a:rPr lang="en-GB" sz="2400" dirty="0" smtClean="0">
                <a:solidFill>
                  <a:schemeClr val="tx1"/>
                </a:solidFill>
              </a:rPr>
              <a:t>. Infusion of 150 ml 3% hypertonic saline or equivalent over 20 min (2D).</a:t>
            </a:r>
          </a:p>
          <a:p>
            <a:pPr algn="l"/>
            <a:endParaRPr lang="en-GB" sz="2400" dirty="0" smtClean="0">
              <a:solidFill>
                <a:schemeClr val="tx1"/>
              </a:solidFill>
            </a:endParaRPr>
          </a:p>
          <a:p>
            <a:pPr algn="l"/>
            <a:r>
              <a:rPr lang="en-GB" sz="2400" dirty="0" smtClean="0">
                <a:solidFill>
                  <a:schemeClr val="tx1"/>
                </a:solidFill>
              </a:rPr>
              <a:t>7.3.1.6. We suggest checking the serum sodium concentration after 4 h, using the same technique as used for the previous measurement (2D).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Autofit/>
          </a:bodyPr>
          <a:lstStyle/>
          <a:p>
            <a:r>
              <a:rPr lang="en-GB" sz="4000" dirty="0" err="1" smtClean="0"/>
              <a:t>7.4. Chronic hyponatraemia</a:t>
            </a:r>
            <a:r>
              <a:rPr lang="en-GB" sz="4000" dirty="0" smtClean="0"/>
              <a:t> without severe or moderately severe symptoms </a:t>
            </a:r>
            <a:endParaRPr lang="en-GB" sz="4000" dirty="0"/>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6" name="Rechthoek 5"/>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5" name="Afbeelding 4"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8" name="Afbeelding 7"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7.4.1. General management</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79512" y="1651248"/>
            <a:ext cx="8712968" cy="3649960"/>
          </a:xfrm>
        </p:spPr>
        <p:txBody>
          <a:bodyPr>
            <a:noAutofit/>
          </a:bodyPr>
          <a:lstStyle/>
          <a:p>
            <a:pPr algn="l"/>
            <a:r>
              <a:rPr lang="en-GB" sz="2400" dirty="0" smtClean="0">
                <a:solidFill>
                  <a:schemeClr val="tx1"/>
                </a:solidFill>
              </a:rPr>
              <a:t>7.4.1.1. Stop non-essential fluids, medications and other</a:t>
            </a:r>
          </a:p>
          <a:p>
            <a:pPr algn="l"/>
            <a:r>
              <a:rPr lang="en-GB" sz="2400" dirty="0" smtClean="0">
                <a:solidFill>
                  <a:schemeClr val="tx1"/>
                </a:solidFill>
              </a:rPr>
              <a:t>factors that can contribute to or provoke </a:t>
            </a:r>
            <a:r>
              <a:rPr lang="en-GB" sz="2400" dirty="0" err="1" smtClean="0">
                <a:solidFill>
                  <a:schemeClr val="tx1"/>
                </a:solidFill>
              </a:rPr>
              <a:t>hyponatraemia</a:t>
            </a:r>
            <a:endParaRPr lang="en-GB" sz="2400" dirty="0" smtClean="0">
              <a:solidFill>
                <a:schemeClr val="tx1"/>
              </a:solidFill>
            </a:endParaRPr>
          </a:p>
          <a:p>
            <a:pPr algn="l"/>
            <a:r>
              <a:rPr lang="en-GB" sz="2400" dirty="0" smtClean="0">
                <a:solidFill>
                  <a:schemeClr val="tx1"/>
                </a:solidFill>
              </a:rPr>
              <a:t>(not graded).</a:t>
            </a:r>
          </a:p>
          <a:p>
            <a:pPr algn="l"/>
            <a:endParaRPr lang="en-GB" sz="2400" dirty="0" smtClean="0">
              <a:solidFill>
                <a:schemeClr val="tx1"/>
              </a:solidFill>
            </a:endParaRPr>
          </a:p>
          <a:p>
            <a:pPr algn="l"/>
            <a:r>
              <a:rPr lang="en-GB" sz="2400" dirty="0" smtClean="0">
                <a:solidFill>
                  <a:schemeClr val="tx1"/>
                </a:solidFill>
              </a:rPr>
              <a:t>7.4.1.2. We recommend cause-specific treatment (1D).</a:t>
            </a:r>
          </a:p>
          <a:p>
            <a:pPr algn="l"/>
            <a:endParaRPr lang="en-GB" sz="2400" dirty="0" smtClean="0">
              <a:solidFill>
                <a:schemeClr val="tx1"/>
              </a:solidFill>
            </a:endParaRPr>
          </a:p>
          <a:p>
            <a:pPr algn="l"/>
            <a:r>
              <a:rPr lang="en-GB" sz="2400" dirty="0" smtClean="0">
                <a:solidFill>
                  <a:schemeClr val="tx1"/>
                </a:solidFill>
              </a:rPr>
              <a:t>7.4.1.3. In mild </a:t>
            </a:r>
            <a:r>
              <a:rPr lang="en-GB" sz="2400" dirty="0" err="1" smtClean="0">
                <a:solidFill>
                  <a:schemeClr val="tx1"/>
                </a:solidFill>
              </a:rPr>
              <a:t>hyponatraemia</a:t>
            </a:r>
            <a:r>
              <a:rPr lang="en-GB" sz="2400" dirty="0" smtClean="0">
                <a:solidFill>
                  <a:schemeClr val="tx1"/>
                </a:solidFill>
              </a:rPr>
              <a:t>, we suggest against treatment</a:t>
            </a:r>
          </a:p>
          <a:p>
            <a:pPr algn="l"/>
            <a:r>
              <a:rPr lang="en-GB" sz="2400" dirty="0" smtClean="0">
                <a:solidFill>
                  <a:schemeClr val="tx1"/>
                </a:solidFill>
              </a:rPr>
              <a:t>with the sole aim of increasing the serum sodium concentration (2C).</a:t>
            </a: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7.4.1. General management</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79512" y="1651248"/>
            <a:ext cx="8784976" cy="3649960"/>
          </a:xfrm>
        </p:spPr>
        <p:txBody>
          <a:bodyPr>
            <a:noAutofit/>
          </a:bodyPr>
          <a:lstStyle/>
          <a:p>
            <a:pPr algn="l"/>
            <a:r>
              <a:rPr lang="en-GB" sz="2400" dirty="0" smtClean="0">
                <a:solidFill>
                  <a:schemeClr val="tx1"/>
                </a:solidFill>
              </a:rPr>
              <a:t>7.4.1.4. In moderate or profound </a:t>
            </a:r>
            <a:r>
              <a:rPr lang="en-GB" sz="2400" dirty="0" err="1" smtClean="0">
                <a:solidFill>
                  <a:schemeClr val="tx1"/>
                </a:solidFill>
              </a:rPr>
              <a:t>hyponatraemia</a:t>
            </a:r>
            <a:r>
              <a:rPr lang="en-GB" sz="2400" dirty="0" smtClean="0">
                <a:solidFill>
                  <a:schemeClr val="tx1"/>
                </a:solidFill>
              </a:rPr>
              <a:t>, we recommend</a:t>
            </a:r>
          </a:p>
          <a:p>
            <a:pPr algn="l"/>
            <a:r>
              <a:rPr lang="en-GB" sz="2400" dirty="0" smtClean="0">
                <a:solidFill>
                  <a:schemeClr val="tx1"/>
                </a:solidFill>
              </a:rPr>
              <a:t>avoiding an increase in serum sodium concentration of O10 </a:t>
            </a:r>
            <a:r>
              <a:rPr lang="en-GB" sz="2400" dirty="0" err="1" smtClean="0">
                <a:solidFill>
                  <a:schemeClr val="tx1"/>
                </a:solidFill>
              </a:rPr>
              <a:t>mmol</a:t>
            </a:r>
            <a:r>
              <a:rPr lang="en-GB" sz="2400" dirty="0" smtClean="0">
                <a:solidFill>
                  <a:schemeClr val="tx1"/>
                </a:solidFill>
              </a:rPr>
              <a:t>/l during the first 24 h and O8 </a:t>
            </a:r>
            <a:r>
              <a:rPr lang="en-GB" sz="2400" dirty="0" err="1" smtClean="0">
                <a:solidFill>
                  <a:schemeClr val="tx1"/>
                </a:solidFill>
              </a:rPr>
              <a:t>mmol</a:t>
            </a:r>
            <a:r>
              <a:rPr lang="en-GB" sz="2400" dirty="0" smtClean="0">
                <a:solidFill>
                  <a:schemeClr val="tx1"/>
                </a:solidFill>
              </a:rPr>
              <a:t>/l during every 24 h thereafter (1D).</a:t>
            </a:r>
          </a:p>
          <a:p>
            <a:pPr algn="l"/>
            <a:endParaRPr lang="en-GB" sz="2400" dirty="0" smtClean="0">
              <a:solidFill>
                <a:schemeClr val="tx1"/>
              </a:solidFill>
            </a:endParaRPr>
          </a:p>
          <a:p>
            <a:pPr algn="l"/>
            <a:r>
              <a:rPr lang="en-GB" sz="2400" dirty="0" smtClean="0">
                <a:solidFill>
                  <a:schemeClr val="tx1"/>
                </a:solidFill>
              </a:rPr>
              <a:t>7.4.1.5. In moderate or profound </a:t>
            </a:r>
            <a:r>
              <a:rPr lang="en-GB" sz="2400" dirty="0" err="1" smtClean="0">
                <a:solidFill>
                  <a:schemeClr val="tx1"/>
                </a:solidFill>
              </a:rPr>
              <a:t>hyponatraemia</a:t>
            </a:r>
            <a:r>
              <a:rPr lang="en-GB" sz="2400" dirty="0" smtClean="0">
                <a:solidFill>
                  <a:schemeClr val="tx1"/>
                </a:solidFill>
              </a:rPr>
              <a:t>, we suggest</a:t>
            </a:r>
          </a:p>
          <a:p>
            <a:pPr algn="l"/>
            <a:r>
              <a:rPr lang="en-GB" sz="2400" dirty="0" smtClean="0">
                <a:solidFill>
                  <a:schemeClr val="tx1"/>
                </a:solidFill>
              </a:rPr>
              <a:t>checking the serum sodium concentration every 6 h until the serum sodium concentration has stabilised under stable treatment (2D).</a:t>
            </a:r>
          </a:p>
          <a:p>
            <a:pPr algn="l"/>
            <a:endParaRPr lang="en-GB" sz="2400" dirty="0" smtClean="0">
              <a:solidFill>
                <a:schemeClr val="tx1"/>
              </a:solidFill>
            </a:endParaRPr>
          </a:p>
          <a:p>
            <a:pPr algn="l"/>
            <a:r>
              <a:rPr lang="en-GB" sz="2400" dirty="0" smtClean="0">
                <a:solidFill>
                  <a:schemeClr val="tx1"/>
                </a:solidFill>
              </a:rPr>
              <a:t>7.4.1.6. In case of unresolved </a:t>
            </a:r>
            <a:r>
              <a:rPr lang="en-GB" sz="2400" dirty="0" err="1" smtClean="0">
                <a:solidFill>
                  <a:schemeClr val="tx1"/>
                </a:solidFill>
              </a:rPr>
              <a:t>hyponatraemia</a:t>
            </a:r>
            <a:r>
              <a:rPr lang="en-GB" sz="2400" dirty="0" smtClean="0">
                <a:solidFill>
                  <a:schemeClr val="tx1"/>
                </a:solidFill>
              </a:rPr>
              <a:t>, reconsider the</a:t>
            </a:r>
          </a:p>
          <a:p>
            <a:pPr algn="l"/>
            <a:r>
              <a:rPr lang="en-GB" sz="2400" dirty="0" smtClean="0">
                <a:solidFill>
                  <a:schemeClr val="tx1"/>
                </a:solidFill>
              </a:rPr>
              <a:t>diagnostic algorithm and ask for expert advice (not graded).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7.4.2. Patients with expanded extracellular fluid </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79512" y="1651248"/>
            <a:ext cx="9217024" cy="3649960"/>
          </a:xfrm>
        </p:spPr>
        <p:txBody>
          <a:bodyPr>
            <a:noAutofit/>
          </a:bodyPr>
          <a:lstStyle/>
          <a:p>
            <a:pPr algn="l"/>
            <a:r>
              <a:rPr lang="en-GB" sz="2400" dirty="0" smtClean="0">
                <a:solidFill>
                  <a:schemeClr val="tx1"/>
                </a:solidFill>
              </a:rPr>
              <a:t>7.4.2.1. We recommend against a treatment with the sole aim</a:t>
            </a:r>
          </a:p>
          <a:p>
            <a:pPr algn="l"/>
            <a:r>
              <a:rPr lang="en-GB" sz="2400" dirty="0" smtClean="0">
                <a:solidFill>
                  <a:schemeClr val="tx1"/>
                </a:solidFill>
              </a:rPr>
              <a:t>of increasing the serum sodium concentration in mild or moderate </a:t>
            </a:r>
            <a:r>
              <a:rPr lang="en-GB" sz="2400" dirty="0" err="1" smtClean="0">
                <a:solidFill>
                  <a:schemeClr val="tx1"/>
                </a:solidFill>
              </a:rPr>
              <a:t>hyponatraemia</a:t>
            </a:r>
            <a:r>
              <a:rPr lang="en-GB" sz="2400" dirty="0" smtClean="0">
                <a:solidFill>
                  <a:schemeClr val="tx1"/>
                </a:solidFill>
              </a:rPr>
              <a:t> (1C).</a:t>
            </a:r>
          </a:p>
          <a:p>
            <a:pPr algn="l"/>
            <a:endParaRPr lang="en-GB" sz="2000" dirty="0" smtClean="0">
              <a:solidFill>
                <a:schemeClr val="tx1"/>
              </a:solidFill>
            </a:endParaRPr>
          </a:p>
          <a:p>
            <a:pPr algn="l"/>
            <a:r>
              <a:rPr lang="en-GB" sz="2400" dirty="0" smtClean="0">
                <a:solidFill>
                  <a:schemeClr val="tx1"/>
                </a:solidFill>
              </a:rPr>
              <a:t>7.4.2.2. We suggest fluid restriction to prevent further fluid</a:t>
            </a:r>
          </a:p>
          <a:p>
            <a:pPr algn="l"/>
            <a:r>
              <a:rPr lang="en-GB" sz="2400" dirty="0" smtClean="0">
                <a:solidFill>
                  <a:schemeClr val="tx1"/>
                </a:solidFill>
              </a:rPr>
              <a:t>overload (2D). </a:t>
            </a:r>
          </a:p>
          <a:p>
            <a:pPr algn="l"/>
            <a:endParaRPr lang="en-GB" sz="2000" dirty="0" smtClean="0">
              <a:solidFill>
                <a:schemeClr val="tx1"/>
              </a:solidFill>
            </a:endParaRPr>
          </a:p>
          <a:p>
            <a:pPr algn="l"/>
            <a:r>
              <a:rPr lang="en-GB" sz="2400" dirty="0" smtClean="0">
                <a:solidFill>
                  <a:schemeClr val="tx1"/>
                </a:solidFill>
              </a:rPr>
              <a:t>7.4.2.3. We recommend against vasopressin receptor</a:t>
            </a:r>
          </a:p>
          <a:p>
            <a:pPr algn="l"/>
            <a:r>
              <a:rPr lang="en-GB" sz="2400" dirty="0" smtClean="0">
                <a:solidFill>
                  <a:schemeClr val="tx1"/>
                </a:solidFill>
              </a:rPr>
              <a:t>antagonists (1C).</a:t>
            </a:r>
          </a:p>
          <a:p>
            <a:pPr algn="l"/>
            <a:r>
              <a:rPr lang="en-GB" sz="2400" dirty="0" smtClean="0">
                <a:solidFill>
                  <a:schemeClr val="tx1"/>
                </a:solidFill>
              </a:rPr>
              <a:t/>
            </a:r>
            <a:br>
              <a:rPr lang="en-GB" sz="2400" dirty="0" smtClean="0">
                <a:solidFill>
                  <a:schemeClr val="tx1"/>
                </a:solidFill>
              </a:rPr>
            </a:br>
            <a:r>
              <a:rPr lang="en-GB" sz="2400" dirty="0" smtClean="0">
                <a:solidFill>
                  <a:schemeClr val="tx1"/>
                </a:solidFill>
              </a:rPr>
              <a:t>7.4.2.4. We recommend against </a:t>
            </a:r>
            <a:r>
              <a:rPr lang="en-GB" sz="2400" dirty="0" err="1" smtClean="0">
                <a:solidFill>
                  <a:schemeClr val="tx1"/>
                </a:solidFill>
              </a:rPr>
              <a:t>demeclocycline</a:t>
            </a:r>
            <a:r>
              <a:rPr lang="en-GB" sz="2400" dirty="0" smtClean="0">
                <a:solidFill>
                  <a:schemeClr val="tx1"/>
                </a:solidFill>
              </a:rPr>
              <a:t> (1D).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7.4.3. Patients with SIAD</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07504" y="1651248"/>
            <a:ext cx="8964488" cy="3649960"/>
          </a:xfrm>
        </p:spPr>
        <p:txBody>
          <a:bodyPr>
            <a:noAutofit/>
          </a:bodyPr>
          <a:lstStyle/>
          <a:p>
            <a:pPr algn="l"/>
            <a:r>
              <a:rPr lang="en-GB" sz="2400" dirty="0" smtClean="0">
                <a:solidFill>
                  <a:schemeClr val="tx1"/>
                </a:solidFill>
              </a:rPr>
              <a:t>7.4.3.1. In moderate or profound </a:t>
            </a:r>
            <a:r>
              <a:rPr lang="en-GB" sz="2400" dirty="0" err="1" smtClean="0">
                <a:solidFill>
                  <a:schemeClr val="tx1"/>
                </a:solidFill>
              </a:rPr>
              <a:t>hyponatraemia</a:t>
            </a:r>
            <a:r>
              <a:rPr lang="en-GB" sz="2400" dirty="0" smtClean="0">
                <a:solidFill>
                  <a:schemeClr val="tx1"/>
                </a:solidFill>
              </a:rPr>
              <a:t>, we suggest</a:t>
            </a:r>
          </a:p>
          <a:p>
            <a:pPr algn="l"/>
            <a:r>
              <a:rPr lang="en-GB" sz="2400" dirty="0" smtClean="0">
                <a:solidFill>
                  <a:schemeClr val="tx1"/>
                </a:solidFill>
              </a:rPr>
              <a:t>restricting fluid intake as first-line treatment (2D).</a:t>
            </a:r>
          </a:p>
          <a:p>
            <a:pPr algn="l"/>
            <a:endParaRPr lang="en-GB" sz="2400" dirty="0" smtClean="0">
              <a:solidFill>
                <a:schemeClr val="tx1"/>
              </a:solidFill>
            </a:endParaRPr>
          </a:p>
          <a:p>
            <a:pPr algn="l"/>
            <a:r>
              <a:rPr lang="en-GB" sz="2400" dirty="0" smtClean="0">
                <a:solidFill>
                  <a:schemeClr val="tx1"/>
                </a:solidFill>
              </a:rPr>
              <a:t>7.4.3.2. In moderate or profound </a:t>
            </a:r>
            <a:r>
              <a:rPr lang="en-GB" sz="2400" dirty="0" err="1" smtClean="0">
                <a:solidFill>
                  <a:schemeClr val="tx1"/>
                </a:solidFill>
              </a:rPr>
              <a:t>hyponatraemia</a:t>
            </a:r>
            <a:r>
              <a:rPr lang="en-GB" sz="2400" dirty="0" smtClean="0">
                <a:solidFill>
                  <a:schemeClr val="tx1"/>
                </a:solidFill>
              </a:rPr>
              <a:t>, we suggest</a:t>
            </a:r>
          </a:p>
          <a:p>
            <a:pPr algn="l"/>
            <a:r>
              <a:rPr lang="en-GB" sz="2400" dirty="0" smtClean="0">
                <a:solidFill>
                  <a:schemeClr val="tx1"/>
                </a:solidFill>
              </a:rPr>
              <a:t>the following can be considered equal </a:t>
            </a:r>
            <a:r>
              <a:rPr lang="en-GB" sz="2400" dirty="0" err="1" smtClean="0">
                <a:solidFill>
                  <a:schemeClr val="tx1"/>
                </a:solidFill>
              </a:rPr>
              <a:t>secondline</a:t>
            </a:r>
            <a:r>
              <a:rPr lang="en-GB" sz="2400" dirty="0" smtClean="0">
                <a:solidFill>
                  <a:schemeClr val="tx1"/>
                </a:solidFill>
              </a:rPr>
              <a:t> treatments: increasing solute intake with 0.25–0.50 g/kg per day of urea or a combination of low-dose loop diuretics and oral </a:t>
            </a:r>
            <a:r>
              <a:rPr lang="en-GB" sz="2400" dirty="0" err="1" smtClean="0">
                <a:solidFill>
                  <a:schemeClr val="tx1"/>
                </a:solidFill>
              </a:rPr>
              <a:t>sodiumchloride</a:t>
            </a:r>
            <a:r>
              <a:rPr lang="en-GB" sz="2400" dirty="0" smtClean="0">
                <a:solidFill>
                  <a:schemeClr val="tx1"/>
                </a:solidFill>
              </a:rPr>
              <a:t> (2D).</a:t>
            </a:r>
          </a:p>
          <a:p>
            <a:pPr algn="l"/>
            <a:endParaRPr lang="en-GB" sz="2400" dirty="0" smtClean="0">
              <a:solidFill>
                <a:schemeClr val="tx1"/>
              </a:solidFill>
            </a:endParaRPr>
          </a:p>
          <a:p>
            <a:pPr algn="l"/>
            <a:r>
              <a:rPr lang="en-GB" sz="2400" dirty="0" smtClean="0">
                <a:solidFill>
                  <a:schemeClr val="tx1"/>
                </a:solidFill>
              </a:rPr>
              <a:t>7.4.3.3. In moderate or profound </a:t>
            </a:r>
            <a:r>
              <a:rPr lang="en-GB" sz="2400" dirty="0" err="1" smtClean="0">
                <a:solidFill>
                  <a:schemeClr val="tx1"/>
                </a:solidFill>
              </a:rPr>
              <a:t>hyponatraemia</a:t>
            </a:r>
            <a:r>
              <a:rPr lang="en-GB" sz="2400" dirty="0" smtClean="0">
                <a:solidFill>
                  <a:schemeClr val="tx1"/>
                </a:solidFill>
              </a:rPr>
              <a:t>, we recommend</a:t>
            </a:r>
          </a:p>
          <a:p>
            <a:pPr algn="l"/>
            <a:r>
              <a:rPr lang="en-GB" sz="2400" dirty="0" smtClean="0">
                <a:solidFill>
                  <a:schemeClr val="tx1"/>
                </a:solidFill>
              </a:rPr>
              <a:t>against </a:t>
            </a:r>
            <a:r>
              <a:rPr lang="en-GB" sz="2400" dirty="0" err="1" smtClean="0">
                <a:solidFill>
                  <a:schemeClr val="tx1"/>
                </a:solidFill>
              </a:rPr>
              <a:t>lithiumor</a:t>
            </a:r>
            <a:r>
              <a:rPr lang="en-GB" sz="2400" dirty="0" smtClean="0">
                <a:solidFill>
                  <a:schemeClr val="tx1"/>
                </a:solidFill>
              </a:rPr>
              <a:t> </a:t>
            </a:r>
            <a:r>
              <a:rPr lang="en-GB" sz="2400" dirty="0" err="1" smtClean="0">
                <a:solidFill>
                  <a:schemeClr val="tx1"/>
                </a:solidFill>
              </a:rPr>
              <a:t>demeclocycline</a:t>
            </a:r>
            <a:r>
              <a:rPr lang="en-GB" sz="2400" dirty="0" smtClean="0">
                <a:solidFill>
                  <a:schemeClr val="tx1"/>
                </a:solidFill>
              </a:rPr>
              <a:t> (1D).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7.4.3. Patients with SIAD</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44016" y="1651248"/>
            <a:ext cx="8964488" cy="3649960"/>
          </a:xfrm>
        </p:spPr>
        <p:txBody>
          <a:bodyPr>
            <a:noAutofit/>
          </a:bodyPr>
          <a:lstStyle/>
          <a:p>
            <a:pPr algn="l"/>
            <a:r>
              <a:rPr lang="en-GB" sz="2400" dirty="0" smtClean="0">
                <a:solidFill>
                  <a:schemeClr val="tx1"/>
                </a:solidFill>
              </a:rPr>
              <a:t>7.4.3.4. In moderate </a:t>
            </a:r>
            <a:r>
              <a:rPr lang="en-GB" sz="2400" dirty="0" err="1" smtClean="0">
                <a:solidFill>
                  <a:schemeClr val="tx1"/>
                </a:solidFill>
              </a:rPr>
              <a:t>hyponatraemia</a:t>
            </a:r>
            <a:r>
              <a:rPr lang="en-GB" sz="2400" dirty="0" smtClean="0">
                <a:solidFill>
                  <a:schemeClr val="tx1"/>
                </a:solidFill>
              </a:rPr>
              <a:t>, we do not recommend</a:t>
            </a:r>
          </a:p>
          <a:p>
            <a:pPr algn="l"/>
            <a:r>
              <a:rPr lang="en-GB" sz="2400" dirty="0" smtClean="0">
                <a:solidFill>
                  <a:schemeClr val="tx1"/>
                </a:solidFill>
              </a:rPr>
              <a:t>vasopressin receptor antagonists (1C).</a:t>
            </a:r>
          </a:p>
          <a:p>
            <a:pPr algn="l"/>
            <a:endParaRPr lang="en-GB" sz="2400" dirty="0" smtClean="0">
              <a:solidFill>
                <a:schemeClr val="tx1"/>
              </a:solidFill>
            </a:endParaRPr>
          </a:p>
          <a:p>
            <a:pPr algn="l"/>
            <a:r>
              <a:rPr lang="en-GB" sz="2400" dirty="0" smtClean="0">
                <a:solidFill>
                  <a:schemeClr val="tx1"/>
                </a:solidFill>
              </a:rPr>
              <a:t>7.4.3.5. In profound </a:t>
            </a:r>
            <a:r>
              <a:rPr lang="en-GB" sz="2400" dirty="0" err="1" smtClean="0">
                <a:solidFill>
                  <a:schemeClr val="tx1"/>
                </a:solidFill>
              </a:rPr>
              <a:t>hyponatraemia</a:t>
            </a:r>
            <a:r>
              <a:rPr lang="en-GB" sz="2400" dirty="0" smtClean="0">
                <a:solidFill>
                  <a:schemeClr val="tx1"/>
                </a:solidFill>
              </a:rPr>
              <a:t>, we recommend against</a:t>
            </a:r>
          </a:p>
          <a:p>
            <a:pPr algn="l"/>
            <a:r>
              <a:rPr lang="en-GB" sz="2400" dirty="0" smtClean="0">
                <a:solidFill>
                  <a:schemeClr val="tx1"/>
                </a:solidFill>
              </a:rPr>
              <a:t>vasopressin receptor antagonists (1C).</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446807"/>
            <a:ext cx="8820472" cy="1470025"/>
          </a:xfrm>
        </p:spPr>
        <p:txBody>
          <a:bodyPr>
            <a:noAutofit/>
          </a:bodyPr>
          <a:lstStyle/>
          <a:p>
            <a:pPr algn="l"/>
            <a:r>
              <a:rPr lang="en-GB" sz="2400" b="1" dirty="0" smtClean="0">
                <a:solidFill>
                  <a:srgbClr val="FF0000"/>
                </a:solidFill>
              </a:rPr>
              <a:t>7.4. Chronic </a:t>
            </a:r>
            <a:r>
              <a:rPr lang="en-GB" sz="2400" b="1" dirty="0" err="1" smtClean="0">
                <a:solidFill>
                  <a:srgbClr val="FF0000"/>
                </a:solidFill>
              </a:rPr>
              <a:t>hyponatraemia</a:t>
            </a:r>
            <a:r>
              <a:rPr lang="en-GB" sz="2400" b="1" dirty="0" smtClean="0">
                <a:solidFill>
                  <a:srgbClr val="FF0000"/>
                </a:solidFill>
              </a:rPr>
              <a:t> without severe or moderately severe symptoms </a:t>
            </a:r>
            <a:br>
              <a:rPr lang="en-GB" sz="2400" b="1" dirty="0" smtClean="0">
                <a:solidFill>
                  <a:srgbClr val="FF0000"/>
                </a:solidFill>
              </a:rPr>
            </a:br>
            <a:r>
              <a:rPr lang="en-GB" sz="2400" b="1" dirty="0" smtClean="0">
                <a:solidFill>
                  <a:srgbClr val="FF0000"/>
                </a:solidFill>
              </a:rPr>
              <a:t>7.4.4. Patients with reduced circulating volume</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07504" y="1651248"/>
            <a:ext cx="8964488" cy="3649960"/>
          </a:xfrm>
        </p:spPr>
        <p:txBody>
          <a:bodyPr>
            <a:noAutofit/>
          </a:bodyPr>
          <a:lstStyle/>
          <a:p>
            <a:pPr algn="l"/>
            <a:r>
              <a:rPr lang="en-GB" sz="2400" dirty="0" smtClean="0">
                <a:solidFill>
                  <a:schemeClr val="tx1"/>
                </a:solidFill>
              </a:rPr>
              <a:t>7.4.4.1. We recommend restoring extracellular volume with</a:t>
            </a:r>
          </a:p>
          <a:p>
            <a:pPr algn="l"/>
            <a:r>
              <a:rPr lang="en-GB" sz="2400" dirty="0" err="1" smtClean="0">
                <a:solidFill>
                  <a:schemeClr val="tx1"/>
                </a:solidFill>
              </a:rPr>
              <a:t>i.v</a:t>
            </a:r>
            <a:r>
              <a:rPr lang="en-GB" sz="2400" dirty="0" smtClean="0">
                <a:solidFill>
                  <a:schemeClr val="tx1"/>
                </a:solidFill>
              </a:rPr>
              <a:t>. infusion of 0.9% saline or a balanced crystalloid solution at 0.5–1.0 ml/kg per h (1B).</a:t>
            </a:r>
          </a:p>
          <a:p>
            <a:pPr algn="l"/>
            <a:endParaRPr lang="en-GB" sz="2400" dirty="0" smtClean="0">
              <a:solidFill>
                <a:schemeClr val="tx1"/>
              </a:solidFill>
            </a:endParaRPr>
          </a:p>
          <a:p>
            <a:pPr algn="l"/>
            <a:r>
              <a:rPr lang="en-GB" sz="2400" dirty="0" smtClean="0">
                <a:solidFill>
                  <a:schemeClr val="tx1"/>
                </a:solidFill>
              </a:rPr>
              <a:t>7.4.4.2. Manage patients with </a:t>
            </a:r>
            <a:r>
              <a:rPr lang="en-GB" sz="2400" dirty="0" err="1" smtClean="0">
                <a:solidFill>
                  <a:schemeClr val="tx1"/>
                </a:solidFill>
              </a:rPr>
              <a:t>haemodynamic</a:t>
            </a:r>
            <a:r>
              <a:rPr lang="en-GB" sz="2400" dirty="0" smtClean="0">
                <a:solidFill>
                  <a:schemeClr val="tx1"/>
                </a:solidFill>
              </a:rPr>
              <a:t> instability in an environment where close biochemical and clinical monitoring can be provided (not graded).</a:t>
            </a:r>
          </a:p>
          <a:p>
            <a:pPr algn="l"/>
            <a:endParaRPr lang="en-GB" sz="2400" dirty="0" smtClean="0">
              <a:solidFill>
                <a:schemeClr val="tx1"/>
              </a:solidFill>
            </a:endParaRPr>
          </a:p>
          <a:p>
            <a:pPr algn="l"/>
            <a:r>
              <a:rPr lang="en-GB" sz="2400" dirty="0" smtClean="0">
                <a:solidFill>
                  <a:schemeClr val="tx1"/>
                </a:solidFill>
              </a:rPr>
              <a:t>7.4.4.3. In case of </a:t>
            </a:r>
            <a:r>
              <a:rPr lang="en-GB" sz="2400" dirty="0" err="1" smtClean="0">
                <a:solidFill>
                  <a:schemeClr val="tx1"/>
                </a:solidFill>
              </a:rPr>
              <a:t>haemodynamic</a:t>
            </a:r>
            <a:r>
              <a:rPr lang="en-GB" sz="2400" dirty="0" smtClean="0">
                <a:solidFill>
                  <a:schemeClr val="tx1"/>
                </a:solidFill>
              </a:rPr>
              <a:t> instability, the need for rapid fluid resuscitation overrides the risk of an overly rapid increase in serum sodium concentration (not graded).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7.5. What to do if </a:t>
            </a:r>
            <a:r>
              <a:rPr lang="en-GB" sz="2400" b="1" dirty="0" err="1" smtClean="0">
                <a:solidFill>
                  <a:srgbClr val="FF0000"/>
                </a:solidFill>
              </a:rPr>
              <a:t>hyponatraemia</a:t>
            </a:r>
            <a:r>
              <a:rPr lang="en-GB" sz="2400" b="1" dirty="0" smtClean="0">
                <a:solidFill>
                  <a:srgbClr val="FF0000"/>
                </a:solidFill>
              </a:rPr>
              <a:t> is corrected too rapidly? </a:t>
            </a:r>
            <a:br>
              <a:rPr lang="en-GB" sz="2400" b="1" dirty="0" smtClean="0">
                <a:solidFill>
                  <a:srgbClr val="FF0000"/>
                </a:solidFill>
              </a:rPr>
            </a:br>
            <a:r>
              <a:rPr lang="en-GB" sz="2400" b="1" dirty="0" smtClean="0">
                <a:solidFill>
                  <a:srgbClr val="FF0000"/>
                </a:solidFill>
              </a:rPr>
              <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44016" y="1124744"/>
            <a:ext cx="8964488" cy="3649960"/>
          </a:xfrm>
        </p:spPr>
        <p:txBody>
          <a:bodyPr>
            <a:noAutofit/>
          </a:bodyPr>
          <a:lstStyle/>
          <a:p>
            <a:pPr algn="l"/>
            <a:r>
              <a:rPr lang="en-GB" sz="2400" dirty="0" smtClean="0">
                <a:solidFill>
                  <a:schemeClr val="tx1"/>
                </a:solidFill>
              </a:rPr>
              <a:t>7.5.1.1. We recommend prompt intervention for re-lowering</a:t>
            </a:r>
          </a:p>
          <a:p>
            <a:pPr algn="l"/>
            <a:r>
              <a:rPr lang="en-GB" sz="2400" dirty="0" smtClean="0">
                <a:solidFill>
                  <a:schemeClr val="tx1"/>
                </a:solidFill>
              </a:rPr>
              <a:t>the serum sodium concentration if it increases O10 </a:t>
            </a:r>
            <a:r>
              <a:rPr lang="en-GB" sz="2400" dirty="0" err="1" smtClean="0">
                <a:solidFill>
                  <a:schemeClr val="tx1"/>
                </a:solidFill>
              </a:rPr>
              <a:t>mmol</a:t>
            </a:r>
            <a:r>
              <a:rPr lang="en-GB" sz="2400" dirty="0" smtClean="0">
                <a:solidFill>
                  <a:schemeClr val="tx1"/>
                </a:solidFill>
              </a:rPr>
              <a:t>/l during the first 24 h or O8 </a:t>
            </a:r>
            <a:r>
              <a:rPr lang="en-GB" sz="2400" dirty="0" err="1" smtClean="0">
                <a:solidFill>
                  <a:schemeClr val="tx1"/>
                </a:solidFill>
              </a:rPr>
              <a:t>mmol</a:t>
            </a:r>
            <a:r>
              <a:rPr lang="en-GB" sz="2400" dirty="0" smtClean="0">
                <a:solidFill>
                  <a:schemeClr val="tx1"/>
                </a:solidFill>
              </a:rPr>
              <a:t>/l in any 24 h thereafter (1D).</a:t>
            </a:r>
          </a:p>
          <a:p>
            <a:pPr algn="l"/>
            <a:endParaRPr lang="en-GB" sz="2400" dirty="0" smtClean="0">
              <a:solidFill>
                <a:schemeClr val="tx1"/>
              </a:solidFill>
            </a:endParaRPr>
          </a:p>
          <a:p>
            <a:pPr algn="l"/>
            <a:r>
              <a:rPr lang="en-GB" sz="2400" dirty="0" smtClean="0">
                <a:solidFill>
                  <a:schemeClr val="tx1"/>
                </a:solidFill>
              </a:rPr>
              <a:t>7.5.1.2. We recommend discontinuing the ongoing active treatment (1D).</a:t>
            </a:r>
          </a:p>
          <a:p>
            <a:pPr algn="l"/>
            <a:endParaRPr lang="en-GB" sz="2400" dirty="0" smtClean="0">
              <a:solidFill>
                <a:schemeClr val="tx1"/>
              </a:solidFill>
            </a:endParaRPr>
          </a:p>
          <a:p>
            <a:pPr algn="l"/>
            <a:r>
              <a:rPr lang="en-GB" sz="2400" dirty="0" smtClean="0">
                <a:solidFill>
                  <a:schemeClr val="tx1"/>
                </a:solidFill>
              </a:rPr>
              <a:t>7.5.1.3. We recommend consulting an expert to discuss if it is appropriate to start an infusion of 10 ml/kg body weight of electrolyte-free water (e.g. Glucose solutions) over 1 h under strict monitoring of urine output and fluid balance (1D).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el 1"/>
          <p:cNvSpPr>
            <a:spLocks noGrp="1"/>
          </p:cNvSpPr>
          <p:nvPr>
            <p:ph type="ctrTitle"/>
          </p:nvPr>
        </p:nvSpPr>
        <p:spPr>
          <a:xfrm>
            <a:off x="144016" y="86767"/>
            <a:ext cx="8820472" cy="1470025"/>
          </a:xfrm>
        </p:spPr>
        <p:txBody>
          <a:bodyPr>
            <a:noAutofit/>
          </a:bodyPr>
          <a:lstStyle/>
          <a:p>
            <a:pPr algn="l"/>
            <a:r>
              <a:rPr lang="en-GB" sz="2400" b="1" dirty="0" smtClean="0">
                <a:solidFill>
                  <a:srgbClr val="FF0000"/>
                </a:solidFill>
              </a:rPr>
              <a:t>7.5. What to do if </a:t>
            </a:r>
            <a:r>
              <a:rPr lang="en-GB" sz="2400" b="1" dirty="0" err="1" smtClean="0">
                <a:solidFill>
                  <a:srgbClr val="FF0000"/>
                </a:solidFill>
              </a:rPr>
              <a:t>hyponatraemia</a:t>
            </a:r>
            <a:r>
              <a:rPr lang="en-GB" sz="2400" b="1" dirty="0" smtClean="0">
                <a:solidFill>
                  <a:srgbClr val="FF0000"/>
                </a:solidFill>
              </a:rPr>
              <a:t> is corrected too rapidly? </a:t>
            </a:r>
            <a:br>
              <a:rPr lang="en-GB" sz="2400" b="1" dirty="0" smtClean="0">
                <a:solidFill>
                  <a:srgbClr val="FF0000"/>
                </a:solidFill>
              </a:rPr>
            </a:br>
            <a:r>
              <a:rPr lang="en-GB" sz="2400" b="1" dirty="0" smtClean="0">
                <a:solidFill>
                  <a:srgbClr val="FF0000"/>
                </a:solidFill>
              </a:rPr>
              <a:t/>
            </a:r>
            <a:br>
              <a:rPr lang="en-GB" sz="2400" b="1" dirty="0" smtClean="0">
                <a:solidFill>
                  <a:srgbClr val="FF0000"/>
                </a:solidFill>
              </a:rPr>
            </a:br>
            <a:endParaRPr lang="en-GB" sz="2400" b="1" dirty="0" smtClean="0">
              <a:solidFill>
                <a:srgbClr val="FF0000"/>
              </a:solidFill>
            </a:endParaRPr>
          </a:p>
        </p:txBody>
      </p:sp>
      <p:sp>
        <p:nvSpPr>
          <p:cNvPr id="3" name="Ondertitel 2"/>
          <p:cNvSpPr>
            <a:spLocks noGrp="1"/>
          </p:cNvSpPr>
          <p:nvPr>
            <p:ph type="subTitle" idx="1"/>
          </p:nvPr>
        </p:nvSpPr>
        <p:spPr>
          <a:xfrm>
            <a:off x="144016" y="1124744"/>
            <a:ext cx="8964488" cy="3649960"/>
          </a:xfrm>
        </p:spPr>
        <p:txBody>
          <a:bodyPr>
            <a:noAutofit/>
          </a:bodyPr>
          <a:lstStyle/>
          <a:p>
            <a:pPr algn="l"/>
            <a:r>
              <a:rPr lang="en-GB" sz="2400" dirty="0" smtClean="0">
                <a:solidFill>
                  <a:schemeClr val="tx1"/>
                </a:solidFill>
              </a:rPr>
              <a:t>7.5.1.4. We recommend consulting an expert to discuss if it is appropriate to add </a:t>
            </a:r>
            <a:r>
              <a:rPr lang="en-GB" sz="2400" dirty="0" err="1" smtClean="0">
                <a:solidFill>
                  <a:schemeClr val="tx1"/>
                </a:solidFill>
              </a:rPr>
              <a:t>i.v</a:t>
            </a:r>
            <a:r>
              <a:rPr lang="en-GB" sz="2400" dirty="0" smtClean="0">
                <a:solidFill>
                  <a:schemeClr val="tx1"/>
                </a:solidFill>
              </a:rPr>
              <a:t>. </a:t>
            </a:r>
            <a:r>
              <a:rPr lang="en-GB" sz="2400" dirty="0" err="1" smtClean="0">
                <a:solidFill>
                  <a:schemeClr val="tx1"/>
                </a:solidFill>
              </a:rPr>
              <a:t>desmopressin</a:t>
            </a:r>
            <a:r>
              <a:rPr lang="en-GB" sz="2400" dirty="0" smtClean="0">
                <a:solidFill>
                  <a:schemeClr val="tx1"/>
                </a:solidFill>
              </a:rPr>
              <a:t> 2 mg, with the understanding that this should not be repeated more frequently than every 8 h (1D).</a:t>
            </a:r>
            <a:endParaRPr lang="en-GB" sz="2400" dirty="0">
              <a:solidFill>
                <a:schemeClr val="tx1"/>
              </a:solidFill>
            </a:endParaRPr>
          </a:p>
        </p:txBody>
      </p:sp>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8" name="Rechthoek 7"/>
          <p:cNvSpPr/>
          <p:nvPr/>
        </p:nvSpPr>
        <p:spPr>
          <a:xfrm>
            <a:off x="107504" y="6304964"/>
            <a:ext cx="6336704" cy="276999"/>
          </a:xfrm>
          <a:prstGeom prst="rect">
            <a:avLst/>
          </a:prstGeom>
        </p:spPr>
        <p:txBody>
          <a:bodyPr wrap="square">
            <a:spAutoFit/>
          </a:bodyPr>
          <a:lstStyle/>
          <a:p>
            <a:r>
              <a:rPr lang="en-GB" sz="1200" dirty="0" smtClean="0"/>
              <a:t>7.Treatment of Hypotonic </a:t>
            </a:r>
            <a:r>
              <a:rPr lang="en-GB" sz="1200" dirty="0" err="1" smtClean="0"/>
              <a:t>Hyponatraemia</a:t>
            </a:r>
            <a:endParaRPr lang="en-GB" sz="1200" dirty="0"/>
          </a:p>
        </p:txBody>
      </p:sp>
      <p:pic>
        <p:nvPicPr>
          <p:cNvPr id="6" name="Afbeelding 5" descr="ESICM 1920x1080.jpg"/>
          <p:cNvPicPr>
            <a:picLocks noChangeAspect="1"/>
          </p:cNvPicPr>
          <p:nvPr/>
        </p:nvPicPr>
        <p:blipFill>
          <a:blip r:embed="rId2" cstate="print"/>
          <a:stretch>
            <a:fillRect/>
          </a:stretch>
        </p:blipFill>
        <p:spPr>
          <a:xfrm>
            <a:off x="5724128" y="6190456"/>
            <a:ext cx="1186745" cy="667544"/>
          </a:xfrm>
          <a:prstGeom prst="rect">
            <a:avLst/>
          </a:prstGeom>
        </p:spPr>
      </p:pic>
      <p:pic>
        <p:nvPicPr>
          <p:cNvPr id="7" name="Afbeelding 6" descr="ERBP 2011 Press+.tif"/>
          <p:cNvPicPr>
            <a:picLocks noChangeAspect="1"/>
          </p:cNvPicPr>
          <p:nvPr/>
        </p:nvPicPr>
        <p:blipFill>
          <a:blip r:embed="rId3" cstate="print"/>
          <a:stretch>
            <a:fillRect/>
          </a:stretch>
        </p:blipFill>
        <p:spPr>
          <a:xfrm>
            <a:off x="4211960" y="6275703"/>
            <a:ext cx="1314472" cy="465665"/>
          </a:xfrm>
          <a:prstGeom prst="rect">
            <a:avLst/>
          </a:prstGeom>
        </p:spPr>
      </p:pic>
      <p:pic>
        <p:nvPicPr>
          <p:cNvPr id="9" name="Afbeelding 8" descr="ESE Logo B block.jpg"/>
          <p:cNvPicPr>
            <a:picLocks noChangeAspect="1"/>
          </p:cNvPicPr>
          <p:nvPr/>
        </p:nvPicPr>
        <p:blipFill>
          <a:blip r:embed="rId4" cstate="print"/>
          <a:stretch>
            <a:fillRect/>
          </a:stretch>
        </p:blipFill>
        <p:spPr>
          <a:xfrm>
            <a:off x="7164288" y="6277876"/>
            <a:ext cx="1800200" cy="463492"/>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51520" y="620688"/>
            <a:ext cx="8568952" cy="5904656"/>
          </a:xfrm>
          <a:prstGeom prst="rect">
            <a:avLst/>
          </a:prstGeom>
          <a:noFill/>
          <a:ln>
            <a:noFill/>
          </a:ln>
        </p:spPr>
      </p:pic>
      <p:sp>
        <p:nvSpPr>
          <p:cNvPr id="3" name="Rechthoek 2"/>
          <p:cNvSpPr/>
          <p:nvPr/>
        </p:nvSpPr>
        <p:spPr>
          <a:xfrm>
            <a:off x="107504" y="116632"/>
            <a:ext cx="5832648" cy="369332"/>
          </a:xfrm>
          <a:prstGeom prst="rect">
            <a:avLst/>
          </a:prstGeom>
        </p:spPr>
        <p:txBody>
          <a:bodyPr wrap="square">
            <a:spAutoFit/>
          </a:bodyPr>
          <a:lstStyle/>
          <a:p>
            <a:r>
              <a:rPr lang="en-GB" b="1" dirty="0" smtClean="0"/>
              <a:t>Figure 2| Adaptation of the brain to </a:t>
            </a:r>
            <a:r>
              <a:rPr lang="en-GB" b="1" dirty="0" err="1" smtClean="0"/>
              <a:t>hypotonicity</a:t>
            </a:r>
            <a:endParaRPr lang="nl-BE" b="1" dirty="0"/>
          </a:p>
        </p:txBody>
      </p:sp>
      <p:sp>
        <p:nvSpPr>
          <p:cNvPr id="4" name="Rechthoek 3"/>
          <p:cNvSpPr/>
          <p:nvPr/>
        </p:nvSpPr>
        <p:spPr>
          <a:xfrm>
            <a:off x="4572000" y="6362164"/>
            <a:ext cx="3995936" cy="523220"/>
          </a:xfrm>
          <a:prstGeom prst="rect">
            <a:avLst/>
          </a:prstGeom>
        </p:spPr>
        <p:txBody>
          <a:bodyPr wrap="square">
            <a:spAutoFit/>
          </a:bodyPr>
          <a:lstStyle/>
          <a:p>
            <a:r>
              <a:rPr lang="en-GB" sz="1400" dirty="0" smtClean="0"/>
              <a:t>Reproduced with permission from </a:t>
            </a:r>
            <a:r>
              <a:rPr lang="en-GB" sz="1400" dirty="0" err="1" smtClean="0"/>
              <a:t>Adrogué</a:t>
            </a:r>
            <a:r>
              <a:rPr lang="en-GB" sz="1400" dirty="0" smtClean="0"/>
              <a:t> HJ et al. </a:t>
            </a:r>
            <a:r>
              <a:rPr lang="en-GB" sz="1400" i="1" dirty="0" smtClean="0"/>
              <a:t>New </a:t>
            </a:r>
            <a:r>
              <a:rPr lang="en-GB" sz="1400" i="1" dirty="0" err="1" smtClean="0"/>
              <a:t>Engl</a:t>
            </a:r>
            <a:r>
              <a:rPr lang="en-GB" sz="1400" i="1" dirty="0" smtClean="0"/>
              <a:t> J Med</a:t>
            </a:r>
            <a:r>
              <a:rPr lang="en-GB" sz="1400" dirty="0" smtClean="0"/>
              <a:t> 2000;  342: 1581-1589. </a:t>
            </a:r>
            <a:endParaRPr lang="nl-BE" sz="14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descr="avp curve"/>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51520" y="620689"/>
            <a:ext cx="8640960" cy="5472608"/>
          </a:xfrm>
          <a:prstGeom prst="rect">
            <a:avLst/>
          </a:prstGeom>
          <a:noFill/>
          <a:ln>
            <a:noFill/>
          </a:ln>
        </p:spPr>
      </p:pic>
      <p:sp>
        <p:nvSpPr>
          <p:cNvPr id="3" name="Rechthoek 2"/>
          <p:cNvSpPr/>
          <p:nvPr/>
        </p:nvSpPr>
        <p:spPr>
          <a:xfrm>
            <a:off x="107504" y="-27384"/>
            <a:ext cx="5328592" cy="369332"/>
          </a:xfrm>
          <a:prstGeom prst="rect">
            <a:avLst/>
          </a:prstGeom>
        </p:spPr>
        <p:txBody>
          <a:bodyPr wrap="square">
            <a:spAutoFit/>
          </a:bodyPr>
          <a:lstStyle/>
          <a:p>
            <a:r>
              <a:rPr lang="en-GB" b="1" dirty="0" smtClean="0"/>
              <a:t>Figure 3| Osmotic stimulation of vasopressin release</a:t>
            </a:r>
            <a:endParaRPr lang="nl-BE" b="1" dirty="0"/>
          </a:p>
        </p:txBody>
      </p:sp>
      <p:sp>
        <p:nvSpPr>
          <p:cNvPr id="60417" name="Rectangle 1"/>
          <p:cNvSpPr>
            <a:spLocks noChangeArrowheads="1"/>
          </p:cNvSpPr>
          <p:nvPr/>
        </p:nvSpPr>
        <p:spPr bwMode="auto">
          <a:xfrm>
            <a:off x="0" y="6093296"/>
            <a:ext cx="91440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Schematic representation of normal physiological relationships among plasma </a:t>
            </a:r>
            <a:r>
              <a:rPr kumimoji="0" lang="en-GB" sz="11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osmolality</a:t>
            </a:r>
            <a:r>
              <a:rPr kumimoji="0" lang="en-GB"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plasma</a:t>
            </a:r>
            <a:endPar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AVP concentrations, urine </a:t>
            </a:r>
            <a:r>
              <a:rPr kumimoji="0" lang="en-GB" sz="11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osmolality</a:t>
            </a:r>
            <a:r>
              <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and urine volume in man. Note particularly the inverse of nature of the relation between urine </a:t>
            </a:r>
            <a:r>
              <a:rPr kumimoji="0" lang="en-GB" sz="11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osmolality</a:t>
            </a:r>
            <a:r>
              <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and urine volume, resulting in disproportionate effects of small changes in plasma AVP concentrations on urine volume at lower AVP levels.  Reproduced with permission from </a:t>
            </a:r>
            <a:r>
              <a:rPr kumimoji="0" lang="en-GB" sz="11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Verbalis</a:t>
            </a:r>
            <a:r>
              <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JG. Best </a:t>
            </a:r>
            <a:r>
              <a:rPr kumimoji="0" lang="en-GB" sz="11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Prac</a:t>
            </a:r>
            <a:r>
              <a:rPr kumimoji="0" lang="en-GB"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Res En 2003; 17: 471-503. </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descr="HNfig4"/>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67544" y="1052736"/>
            <a:ext cx="8280920" cy="5112568"/>
          </a:xfrm>
          <a:prstGeom prst="rect">
            <a:avLst/>
          </a:prstGeom>
          <a:noFill/>
          <a:ln>
            <a:noFill/>
          </a:ln>
        </p:spPr>
      </p:pic>
      <p:sp>
        <p:nvSpPr>
          <p:cNvPr id="3" name="Rechthoek 2"/>
          <p:cNvSpPr/>
          <p:nvPr/>
        </p:nvSpPr>
        <p:spPr>
          <a:xfrm>
            <a:off x="179512" y="188640"/>
            <a:ext cx="6192688" cy="369332"/>
          </a:xfrm>
          <a:prstGeom prst="rect">
            <a:avLst/>
          </a:prstGeom>
        </p:spPr>
        <p:txBody>
          <a:bodyPr wrap="square">
            <a:spAutoFit/>
          </a:bodyPr>
          <a:lstStyle/>
          <a:p>
            <a:r>
              <a:rPr lang="en-GB" b="1" dirty="0" smtClean="0"/>
              <a:t>Figure 4| Effects of </a:t>
            </a:r>
            <a:r>
              <a:rPr lang="en-GB" b="1" dirty="0" err="1" smtClean="0"/>
              <a:t>hypovolaemia</a:t>
            </a:r>
            <a:r>
              <a:rPr lang="en-GB" b="1" dirty="0" smtClean="0"/>
              <a:t> on </a:t>
            </a:r>
            <a:r>
              <a:rPr lang="en-GB" b="1" dirty="0" err="1" smtClean="0"/>
              <a:t>osmoreceptor</a:t>
            </a:r>
            <a:r>
              <a:rPr lang="en-GB" b="1" dirty="0" smtClean="0"/>
              <a:t> gain</a:t>
            </a:r>
            <a:endParaRPr lang="nl-BE" b="1" dirty="0"/>
          </a:p>
        </p:txBody>
      </p:sp>
      <p:sp>
        <p:nvSpPr>
          <p:cNvPr id="4" name="Rechthoek 3"/>
          <p:cNvSpPr/>
          <p:nvPr/>
        </p:nvSpPr>
        <p:spPr>
          <a:xfrm>
            <a:off x="4824536" y="6250086"/>
            <a:ext cx="4139952" cy="523220"/>
          </a:xfrm>
          <a:prstGeom prst="rect">
            <a:avLst/>
          </a:prstGeom>
        </p:spPr>
        <p:txBody>
          <a:bodyPr wrap="square">
            <a:spAutoFit/>
          </a:bodyPr>
          <a:lstStyle/>
          <a:p>
            <a:r>
              <a:rPr lang="en-GB" sz="1400" dirty="0" smtClean="0"/>
              <a:t>Reproduced with permission from Robertson GL et  al. J </a:t>
            </a:r>
            <a:r>
              <a:rPr lang="en-GB" sz="1400" dirty="0" err="1" smtClean="0"/>
              <a:t>Clin</a:t>
            </a:r>
            <a:r>
              <a:rPr lang="en-GB" sz="1400" dirty="0" smtClean="0"/>
              <a:t> </a:t>
            </a:r>
            <a:r>
              <a:rPr lang="en-GB" sz="1400" dirty="0" err="1" smtClean="0"/>
              <a:t>Endocr</a:t>
            </a:r>
            <a:r>
              <a:rPr lang="en-GB" sz="1400" dirty="0" smtClean="0"/>
              <a:t> </a:t>
            </a:r>
            <a:r>
              <a:rPr lang="en-GB" sz="1400" dirty="0" err="1" smtClean="0"/>
              <a:t>Metab</a:t>
            </a:r>
            <a:r>
              <a:rPr lang="en-GB" sz="1400" dirty="0" smtClean="0"/>
              <a:t> 1976; 42: 613-620. </a:t>
            </a:r>
            <a:endParaRPr lang="nl-BE" sz="14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39552" y="1124744"/>
            <a:ext cx="8208912" cy="3927388"/>
          </a:xfrm>
          <a:prstGeom prst="rect">
            <a:avLst/>
          </a:prstGeom>
          <a:noFill/>
          <a:ln>
            <a:noFill/>
          </a:ln>
        </p:spPr>
      </p:pic>
      <p:sp>
        <p:nvSpPr>
          <p:cNvPr id="3" name="Rechthoek 2"/>
          <p:cNvSpPr/>
          <p:nvPr/>
        </p:nvSpPr>
        <p:spPr>
          <a:xfrm>
            <a:off x="107504" y="188640"/>
            <a:ext cx="3257238" cy="369332"/>
          </a:xfrm>
          <a:prstGeom prst="rect">
            <a:avLst/>
          </a:prstGeom>
        </p:spPr>
        <p:txBody>
          <a:bodyPr wrap="none">
            <a:spAutoFit/>
          </a:bodyPr>
          <a:lstStyle/>
          <a:p>
            <a:r>
              <a:rPr lang="en-GB" b="1" dirty="0" smtClean="0"/>
              <a:t>Figure 5| </a:t>
            </a:r>
            <a:r>
              <a:rPr lang="en-GB" b="1" dirty="0" err="1" smtClean="0"/>
              <a:t>Pseudohyponatraemia</a:t>
            </a:r>
            <a:endParaRPr lang="nl-BE" b="1" dirty="0"/>
          </a:p>
        </p:txBody>
      </p:sp>
      <p:sp>
        <p:nvSpPr>
          <p:cNvPr id="62465" name="Rectangle 1"/>
          <p:cNvSpPr>
            <a:spLocks noChangeArrowheads="1"/>
          </p:cNvSpPr>
          <p:nvPr/>
        </p:nvSpPr>
        <p:spPr bwMode="auto">
          <a:xfrm rot="10800000" flipV="1">
            <a:off x="179512" y="5229200"/>
            <a:ext cx="8676456"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Normally, serum contains 7 percent solids by volume. In order to reduce the volume of blood needed for analysis, serum is frequently diluted before the actual measurement is obtained. The same volume of </a:t>
            </a:r>
            <a:r>
              <a:rPr kumimoji="0" lang="en-GB" sz="12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diluent</a:t>
            </a:r>
            <a:r>
              <a:rPr kumimoji="0" lang="en-GB"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is always used; the degree of dilution is estimated under the assumption that the serum contains 7 percent solid-phase particles. When the fraction of solid-phase particles  is increased, the same amount of </a:t>
            </a:r>
            <a:r>
              <a:rPr kumimoji="0" lang="en-GB" sz="12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diluent</a:t>
            </a:r>
            <a:r>
              <a:rPr kumimoji="0" lang="en-GB"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results in a greater dilution, unbeknownst to the laboratory personnel (right side of figure). Consequently, the calculation of an ion level with the use of a degree of dilution that is based on the incorrect fraction of solid-phase particles will lead to an underestimate. Reproduced with permission from </a:t>
            </a:r>
            <a:r>
              <a:rPr kumimoji="0" lang="en-GB" sz="12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Turchin</a:t>
            </a:r>
            <a:r>
              <a:rPr kumimoji="0" lang="en-GB"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 et al. NEJM 2003; 349: 1465-1469. [</a:t>
            </a:r>
            <a:r>
              <a:rPr kumimoji="0" lang="en-GB"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 tooltip="Turchin, 2003 #83"/>
              </a:rPr>
              <a:t>92</a:t>
            </a:r>
            <a:r>
              <a:rPr kumimoji="0" lang="en-GB"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251520" y="332656"/>
            <a:ext cx="2459969" cy="1323439"/>
          </a:xfrm>
          <a:prstGeom prst="rect">
            <a:avLst/>
          </a:prstGeom>
          <a:noFill/>
        </p:spPr>
        <p:txBody>
          <a:bodyPr wrap="none" rtlCol="0">
            <a:spAutoFit/>
          </a:bodyPr>
          <a:lstStyle/>
          <a:p>
            <a:r>
              <a:rPr lang="nl-BE" sz="4000" dirty="0" err="1" smtClean="0">
                <a:latin typeface="+mj-lt"/>
                <a:ea typeface="+mj-ea"/>
                <a:cs typeface="+mj-cs"/>
              </a:rPr>
              <a:t>Diagnostic</a:t>
            </a:r>
            <a:r>
              <a:rPr lang="nl-BE" sz="4000" dirty="0" smtClean="0">
                <a:latin typeface="+mj-lt"/>
                <a:ea typeface="+mj-ea"/>
                <a:cs typeface="+mj-cs"/>
              </a:rPr>
              <a:t> </a:t>
            </a:r>
          </a:p>
          <a:p>
            <a:r>
              <a:rPr lang="nl-BE" sz="4000" dirty="0" err="1" smtClean="0">
                <a:latin typeface="+mj-lt"/>
                <a:ea typeface="+mj-ea"/>
                <a:cs typeface="+mj-cs"/>
              </a:rPr>
              <a:t>Flow</a:t>
            </a:r>
            <a:r>
              <a:rPr lang="nl-BE" sz="4000" dirty="0" smtClean="0">
                <a:latin typeface="+mj-lt"/>
                <a:ea typeface="+mj-ea"/>
                <a:cs typeface="+mj-cs"/>
              </a:rPr>
              <a:t> </a:t>
            </a:r>
            <a:r>
              <a:rPr lang="nl-BE" sz="4000" dirty="0" err="1" smtClean="0">
                <a:latin typeface="+mj-lt"/>
                <a:ea typeface="+mj-ea"/>
                <a:cs typeface="+mj-cs"/>
              </a:rPr>
              <a:t>chart</a:t>
            </a:r>
            <a:endParaRPr lang="nl-BE" sz="4000" dirty="0">
              <a:latin typeface="+mj-lt"/>
              <a:ea typeface="+mj-ea"/>
              <a:cs typeface="+mj-cs"/>
            </a:endParaRPr>
          </a:p>
        </p:txBody>
      </p:sp>
      <p:pic>
        <p:nvPicPr>
          <p:cNvPr id="5" name="Afbeelding 4" descr="Afbeelding1.tif"/>
          <p:cNvPicPr>
            <a:picLocks noChangeAspect="1"/>
          </p:cNvPicPr>
          <p:nvPr/>
        </p:nvPicPr>
        <p:blipFill>
          <a:blip r:embed="rId2" cstate="print"/>
          <a:stretch>
            <a:fillRect/>
          </a:stretch>
        </p:blipFill>
        <p:spPr>
          <a:xfrm>
            <a:off x="3377459" y="0"/>
            <a:ext cx="5766541" cy="6858000"/>
          </a:xfrm>
          <a:prstGeom prst="rect">
            <a:avLst/>
          </a:prstGeo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0" y="332656"/>
            <a:ext cx="3093154" cy="1323439"/>
          </a:xfrm>
          <a:prstGeom prst="rect">
            <a:avLst/>
          </a:prstGeom>
          <a:noFill/>
        </p:spPr>
        <p:txBody>
          <a:bodyPr wrap="none" rtlCol="0">
            <a:spAutoFit/>
          </a:bodyPr>
          <a:lstStyle/>
          <a:p>
            <a:r>
              <a:rPr lang="nl-BE" sz="4000" dirty="0" smtClean="0">
                <a:latin typeface="+mj-lt"/>
                <a:ea typeface="+mj-ea"/>
                <a:cs typeface="+mj-cs"/>
              </a:rPr>
              <a:t>Management </a:t>
            </a:r>
          </a:p>
          <a:p>
            <a:r>
              <a:rPr lang="nl-BE" sz="4000" dirty="0" err="1" smtClean="0">
                <a:latin typeface="+mj-lt"/>
                <a:ea typeface="+mj-ea"/>
                <a:cs typeface="+mj-cs"/>
              </a:rPr>
              <a:t>flow</a:t>
            </a:r>
            <a:r>
              <a:rPr lang="nl-BE" sz="4000" dirty="0" smtClean="0">
                <a:latin typeface="+mj-lt"/>
                <a:ea typeface="+mj-ea"/>
                <a:cs typeface="+mj-cs"/>
              </a:rPr>
              <a:t> </a:t>
            </a:r>
            <a:r>
              <a:rPr lang="nl-BE" sz="4000" dirty="0" err="1" smtClean="0">
                <a:latin typeface="+mj-lt"/>
                <a:ea typeface="+mj-ea"/>
                <a:cs typeface="+mj-cs"/>
              </a:rPr>
              <a:t>chart</a:t>
            </a:r>
            <a:endParaRPr lang="nl-BE" sz="4000" dirty="0">
              <a:latin typeface="+mj-lt"/>
              <a:ea typeface="+mj-ea"/>
              <a:cs typeface="+mj-cs"/>
            </a:endParaRPr>
          </a:p>
        </p:txBody>
      </p:sp>
      <p:pic>
        <p:nvPicPr>
          <p:cNvPr id="5" name="Afbeelding 4" descr="Afbeelding2.tif"/>
          <p:cNvPicPr>
            <a:picLocks noChangeAspect="1"/>
          </p:cNvPicPr>
          <p:nvPr/>
        </p:nvPicPr>
        <p:blipFill>
          <a:blip r:embed="rId2" cstate="print"/>
          <a:stretch>
            <a:fillRect/>
          </a:stretch>
        </p:blipFill>
        <p:spPr>
          <a:xfrm>
            <a:off x="3366121" y="0"/>
            <a:ext cx="5598367" cy="6858000"/>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1475656" y="476672"/>
            <a:ext cx="5670376" cy="707886"/>
          </a:xfrm>
          <a:prstGeom prst="rect">
            <a:avLst/>
          </a:prstGeom>
        </p:spPr>
        <p:txBody>
          <a:bodyPr wrap="square">
            <a:spAutoFit/>
          </a:bodyPr>
          <a:lstStyle/>
          <a:p>
            <a:pPr algn="ctr"/>
            <a:r>
              <a:rPr lang="nl-BE" sz="4000" dirty="0" err="1" smtClean="0">
                <a:latin typeface="+mj-lt"/>
                <a:ea typeface="+mj-ea"/>
                <a:cs typeface="+mj-cs"/>
              </a:rPr>
              <a:t>References</a:t>
            </a:r>
            <a:endParaRPr lang="nl-BE" sz="4000" dirty="0" smtClean="0">
              <a:latin typeface="+mj-lt"/>
              <a:ea typeface="+mj-ea"/>
              <a:cs typeface="+mj-cs"/>
            </a:endParaRPr>
          </a:p>
        </p:txBody>
      </p:sp>
      <p:sp>
        <p:nvSpPr>
          <p:cNvPr id="3" name="Tekstvak 2"/>
          <p:cNvSpPr txBox="1"/>
          <p:nvPr/>
        </p:nvSpPr>
        <p:spPr>
          <a:xfrm>
            <a:off x="611560" y="1336700"/>
            <a:ext cx="8280920" cy="2308324"/>
          </a:xfrm>
          <a:prstGeom prst="rect">
            <a:avLst/>
          </a:prstGeom>
          <a:noFill/>
        </p:spPr>
        <p:txBody>
          <a:bodyPr wrap="square" rtlCol="0">
            <a:spAutoFit/>
          </a:bodyPr>
          <a:lstStyle/>
          <a:p>
            <a:pPr marL="342900" lvl="1" indent="19050">
              <a:buFont typeface="Wingdings" pitchFamily="2" charset="2"/>
              <a:buChar char="§"/>
            </a:pPr>
            <a:r>
              <a:rPr lang="en-GB" i="1" dirty="0" smtClean="0"/>
              <a:t>	</a:t>
            </a:r>
            <a:r>
              <a:rPr lang="en-GB" i="1" dirty="0" err="1" smtClean="0"/>
              <a:t>Nephrol</a:t>
            </a:r>
            <a:r>
              <a:rPr lang="en-GB" i="1" dirty="0" smtClean="0"/>
              <a:t>. Dial. Transplant. (2014) 29 (</a:t>
            </a:r>
            <a:r>
              <a:rPr lang="en-GB" i="1" dirty="0" err="1" smtClean="0"/>
              <a:t>suppl</a:t>
            </a:r>
            <a:r>
              <a:rPr lang="en-GB" i="1" dirty="0" smtClean="0"/>
              <a:t> 2): i1-i39. </a:t>
            </a:r>
            <a:br>
              <a:rPr lang="en-GB" i="1" dirty="0" smtClean="0"/>
            </a:br>
            <a:r>
              <a:rPr lang="en-GB" i="1" dirty="0" smtClean="0"/>
              <a:t>	</a:t>
            </a:r>
            <a:r>
              <a:rPr lang="en-GB" i="1" dirty="0" err="1" smtClean="0"/>
              <a:t>doi</a:t>
            </a:r>
            <a:r>
              <a:rPr lang="en-GB" i="1" dirty="0" smtClean="0"/>
              <a:t>: 10.1093/</a:t>
            </a:r>
            <a:r>
              <a:rPr lang="en-GB" i="1" dirty="0" err="1" smtClean="0"/>
              <a:t>ndt</a:t>
            </a:r>
            <a:r>
              <a:rPr lang="en-GB" i="1" dirty="0" smtClean="0"/>
              <a:t>/gfu040</a:t>
            </a:r>
            <a:br>
              <a:rPr lang="en-GB" i="1" dirty="0" smtClean="0"/>
            </a:br>
            <a:endParaRPr lang="en-GB" i="1" dirty="0" smtClean="0"/>
          </a:p>
          <a:p>
            <a:pPr marL="342900" indent="19050">
              <a:buFont typeface="Wingdings" pitchFamily="2" charset="2"/>
              <a:buChar char="§"/>
            </a:pPr>
            <a:r>
              <a:rPr lang="en-GB" i="1" dirty="0" smtClean="0"/>
              <a:t> 	</a:t>
            </a:r>
            <a:r>
              <a:rPr lang="it-IT" dirty="0" smtClean="0"/>
              <a:t> </a:t>
            </a:r>
            <a:r>
              <a:rPr lang="it-IT" i="1" dirty="0" smtClean="0"/>
              <a:t>Eur J Endocrinol. 2014 Feb 25;170(3):G1-47</a:t>
            </a:r>
            <a:r>
              <a:rPr lang="en-GB" i="1" dirty="0" smtClean="0"/>
              <a:t/>
            </a:r>
            <a:br>
              <a:rPr lang="en-GB" i="1" dirty="0" smtClean="0"/>
            </a:br>
            <a:r>
              <a:rPr lang="en-GB" i="1" dirty="0" smtClean="0"/>
              <a:t>	</a:t>
            </a:r>
            <a:r>
              <a:rPr lang="en-GB" i="1" dirty="0" err="1" smtClean="0"/>
              <a:t>doi</a:t>
            </a:r>
            <a:r>
              <a:rPr lang="en-GB" i="1" dirty="0" smtClean="0"/>
              <a:t>: 10.1530/EJE-13-1020. </a:t>
            </a:r>
            <a:br>
              <a:rPr lang="en-GB" i="1" dirty="0" smtClean="0"/>
            </a:br>
            <a:endParaRPr lang="en-GB" i="1" dirty="0" smtClean="0"/>
          </a:p>
          <a:p>
            <a:pPr marL="342900" indent="19050">
              <a:buFont typeface="Wingdings" pitchFamily="2" charset="2"/>
              <a:buChar char="§"/>
            </a:pPr>
            <a:r>
              <a:rPr lang="en-GB" i="1" dirty="0" smtClean="0"/>
              <a:t>	 Intensive Care Med. 2014 Mar;40(3):320-31. </a:t>
            </a:r>
            <a:br>
              <a:rPr lang="en-GB" i="1" dirty="0" smtClean="0"/>
            </a:br>
            <a:r>
              <a:rPr lang="en-GB" i="1" dirty="0" smtClean="0"/>
              <a:t>	</a:t>
            </a:r>
            <a:r>
              <a:rPr lang="en-GB" i="1" dirty="0" err="1" smtClean="0"/>
              <a:t>doi</a:t>
            </a:r>
            <a:r>
              <a:rPr lang="en-GB" i="1" dirty="0" smtClean="0"/>
              <a:t>: 10.1007/s00134-014-3210-2</a:t>
            </a:r>
            <a:endParaRPr lang="en-GB" i="1" dirty="0"/>
          </a:p>
        </p:txBody>
      </p:sp>
      <p:pic>
        <p:nvPicPr>
          <p:cNvPr id="4" name="Afbeelding 3" descr="qr code updated Hyponat.tif"/>
          <p:cNvPicPr>
            <a:picLocks noChangeAspect="1"/>
          </p:cNvPicPr>
          <p:nvPr/>
        </p:nvPicPr>
        <p:blipFill>
          <a:blip r:embed="rId2" cstate="print"/>
          <a:stretch>
            <a:fillRect/>
          </a:stretch>
        </p:blipFill>
        <p:spPr>
          <a:xfrm>
            <a:off x="755576" y="4065554"/>
            <a:ext cx="1944216" cy="1945772"/>
          </a:xfrm>
          <a:prstGeom prst="rect">
            <a:avLst/>
          </a:prstGeom>
        </p:spPr>
      </p:pic>
      <p:sp>
        <p:nvSpPr>
          <p:cNvPr id="5" name="Rechthoek 4"/>
          <p:cNvSpPr/>
          <p:nvPr/>
        </p:nvSpPr>
        <p:spPr>
          <a:xfrm>
            <a:off x="549658" y="3744416"/>
            <a:ext cx="2510174" cy="369332"/>
          </a:xfrm>
          <a:prstGeom prst="rect">
            <a:avLst/>
          </a:prstGeom>
        </p:spPr>
        <p:txBody>
          <a:bodyPr wrap="none">
            <a:spAutoFit/>
          </a:bodyPr>
          <a:lstStyle/>
          <a:p>
            <a:r>
              <a:rPr lang="en-GB" i="1" dirty="0" err="1" smtClean="0"/>
              <a:t>Nephrol</a:t>
            </a:r>
            <a:r>
              <a:rPr lang="en-GB" i="1" dirty="0" smtClean="0"/>
              <a:t>. Dial. Transplant</a:t>
            </a:r>
            <a:endParaRPr lang="en-GB" dirty="0"/>
          </a:p>
        </p:txBody>
      </p:sp>
      <p:pic>
        <p:nvPicPr>
          <p:cNvPr id="6" name="Afbeelding 5" descr="EJM QR Code.tif"/>
          <p:cNvPicPr>
            <a:picLocks noChangeAspect="1"/>
          </p:cNvPicPr>
          <p:nvPr/>
        </p:nvPicPr>
        <p:blipFill>
          <a:blip r:embed="rId3" cstate="print"/>
          <a:stretch>
            <a:fillRect/>
          </a:stretch>
        </p:blipFill>
        <p:spPr>
          <a:xfrm>
            <a:off x="6372200" y="4070025"/>
            <a:ext cx="2049016" cy="2050655"/>
          </a:xfrm>
          <a:prstGeom prst="rect">
            <a:avLst/>
          </a:prstGeom>
        </p:spPr>
      </p:pic>
      <p:sp>
        <p:nvSpPr>
          <p:cNvPr id="7" name="Rechthoek 6"/>
          <p:cNvSpPr/>
          <p:nvPr/>
        </p:nvSpPr>
        <p:spPr>
          <a:xfrm>
            <a:off x="6372200" y="3807132"/>
            <a:ext cx="2089098" cy="369332"/>
          </a:xfrm>
          <a:prstGeom prst="rect">
            <a:avLst/>
          </a:prstGeom>
        </p:spPr>
        <p:txBody>
          <a:bodyPr wrap="none">
            <a:spAutoFit/>
          </a:bodyPr>
          <a:lstStyle/>
          <a:p>
            <a:r>
              <a:rPr lang="en-GB" i="1" dirty="0" smtClean="0"/>
              <a:t>Intensive Care Med. </a:t>
            </a:r>
            <a:endParaRPr lang="en-GB" dirty="0"/>
          </a:p>
        </p:txBody>
      </p:sp>
      <p:sp>
        <p:nvSpPr>
          <p:cNvPr id="8" name="Rechthoek 7"/>
          <p:cNvSpPr/>
          <p:nvPr/>
        </p:nvSpPr>
        <p:spPr>
          <a:xfrm>
            <a:off x="3635896" y="3744416"/>
            <a:ext cx="1653338" cy="369332"/>
          </a:xfrm>
          <a:prstGeom prst="rect">
            <a:avLst/>
          </a:prstGeom>
        </p:spPr>
        <p:txBody>
          <a:bodyPr wrap="none">
            <a:spAutoFit/>
          </a:bodyPr>
          <a:lstStyle/>
          <a:p>
            <a:r>
              <a:rPr lang="it-IT" i="1" dirty="0" smtClean="0"/>
              <a:t>Eur J Endocrinol</a:t>
            </a:r>
            <a:endParaRPr lang="en-GB" dirty="0"/>
          </a:p>
        </p:txBody>
      </p:sp>
      <p:pic>
        <p:nvPicPr>
          <p:cNvPr id="9" name="Afbeelding 8" descr="EJE QR.tif"/>
          <p:cNvPicPr>
            <a:picLocks noChangeAspect="1"/>
          </p:cNvPicPr>
          <p:nvPr/>
        </p:nvPicPr>
        <p:blipFill>
          <a:blip r:embed="rId4" cstate="print"/>
          <a:stretch>
            <a:fillRect/>
          </a:stretch>
        </p:blipFill>
        <p:spPr>
          <a:xfrm>
            <a:off x="3491880" y="4059832"/>
            <a:ext cx="2059201" cy="2060848"/>
          </a:xfrm>
          <a:prstGeom prst="rect">
            <a:avLst/>
          </a:prstGeom>
        </p:spPr>
      </p:pic>
      <p:pic>
        <p:nvPicPr>
          <p:cNvPr id="10" name="Afbeelding 9" descr="ESICM 1920x1080.jpg"/>
          <p:cNvPicPr>
            <a:picLocks noChangeAspect="1"/>
          </p:cNvPicPr>
          <p:nvPr/>
        </p:nvPicPr>
        <p:blipFill>
          <a:blip r:embed="rId5" cstate="print"/>
          <a:stretch>
            <a:fillRect/>
          </a:stretch>
        </p:blipFill>
        <p:spPr>
          <a:xfrm>
            <a:off x="5724128" y="6217840"/>
            <a:ext cx="1186745" cy="667544"/>
          </a:xfrm>
          <a:prstGeom prst="rect">
            <a:avLst/>
          </a:prstGeom>
        </p:spPr>
      </p:pic>
      <p:pic>
        <p:nvPicPr>
          <p:cNvPr id="11" name="Afbeelding 10" descr="ERBP 2011 Press+.tif"/>
          <p:cNvPicPr>
            <a:picLocks noChangeAspect="1"/>
          </p:cNvPicPr>
          <p:nvPr/>
        </p:nvPicPr>
        <p:blipFill>
          <a:blip r:embed="rId6" cstate="print"/>
          <a:stretch>
            <a:fillRect/>
          </a:stretch>
        </p:blipFill>
        <p:spPr>
          <a:xfrm>
            <a:off x="4211960" y="6303087"/>
            <a:ext cx="1314472" cy="465665"/>
          </a:xfrm>
          <a:prstGeom prst="rect">
            <a:avLst/>
          </a:prstGeom>
        </p:spPr>
      </p:pic>
      <p:pic>
        <p:nvPicPr>
          <p:cNvPr id="12" name="Afbeelding 11" descr="ESE Logo B block.jpg"/>
          <p:cNvPicPr>
            <a:picLocks noChangeAspect="1"/>
          </p:cNvPicPr>
          <p:nvPr/>
        </p:nvPicPr>
        <p:blipFill>
          <a:blip r:embed="rId7" cstate="print"/>
          <a:stretch>
            <a:fillRect/>
          </a:stretch>
        </p:blipFill>
        <p:spPr>
          <a:xfrm>
            <a:off x="7164288" y="6305260"/>
            <a:ext cx="1800200" cy="463492"/>
          </a:xfrm>
          <a:prstGeom prst="rect">
            <a:avLst/>
          </a:prstGeom>
        </p:spPr>
      </p:pic>
      <p:cxnSp>
        <p:nvCxnSpPr>
          <p:cNvPr id="13" name="Rechte verbindingslijn 12"/>
          <p:cNvCxnSpPr/>
          <p:nvPr/>
        </p:nvCxnSpPr>
        <p:spPr>
          <a:xfrm>
            <a:off x="36512"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558</TotalTime>
  <Words>3248</Words>
  <Application>Microsoft Office PowerPoint</Application>
  <PresentationFormat>Diavoorstelling (4:3)</PresentationFormat>
  <Paragraphs>394</Paragraphs>
  <Slides>51</Slides>
  <Notes>0</Notes>
  <HiddenSlides>0</HiddenSlides>
  <MMClips>0</MMClips>
  <ScaleCrop>false</ScaleCrop>
  <HeadingPairs>
    <vt:vector size="4" baseType="variant">
      <vt:variant>
        <vt:lpstr>Thema</vt:lpstr>
      </vt:variant>
      <vt:variant>
        <vt:i4>1</vt:i4>
      </vt:variant>
      <vt:variant>
        <vt:lpstr>Diatitels</vt:lpstr>
      </vt:variant>
      <vt:variant>
        <vt:i4>51</vt:i4>
      </vt:variant>
    </vt:vector>
  </HeadingPairs>
  <TitlesOfParts>
    <vt:vector size="52" baseType="lpstr">
      <vt:lpstr>Office-thema</vt:lpstr>
      <vt:lpstr>Clinical practice guideline on diagnosis and treatment of hyponatraemia</vt:lpstr>
      <vt:lpstr>Hierarchy of Outcomes</vt:lpstr>
      <vt:lpstr>Method of rating the quality of the evidence</vt:lpstr>
      <vt:lpstr>Grade of the overall quality of evidence</vt:lpstr>
      <vt:lpstr>Implications of strong and weak recommendations for stakeholders</vt:lpstr>
      <vt:lpstr>Grade system for grading recommendations</vt:lpstr>
      <vt:lpstr>6. Diagnosis of Hyponatraemia </vt:lpstr>
      <vt:lpstr>6.1.1. Definition of hyponatraemia based on biochemical severity</vt:lpstr>
      <vt:lpstr>6.1.2. Definition of hyponatraemia based on time of development</vt:lpstr>
      <vt:lpstr>Drugs and conditions associated with acute hyponatraemia (&lt;48 h)</vt:lpstr>
      <vt:lpstr>6.1.3. Definition of hyponatraemia based on symptoms</vt:lpstr>
      <vt:lpstr>6.2. Confirming hypotonic and excluding non-hypotonic hyponatraemia</vt:lpstr>
      <vt:lpstr>6.2. Confirming hypotonic and excluding non-hypotonic hyponatraemia</vt:lpstr>
      <vt:lpstr>6.2. Confirming hypotonic and excluding non-hypotonic hyponatraemia</vt:lpstr>
      <vt:lpstr>6.3. Which parameters to be used for differentiating causes of hypotonic hyponatraemia?</vt:lpstr>
      <vt:lpstr>6.3. Which parameters to be used for differentiating causes of hypotonic hyponatraemia?</vt:lpstr>
      <vt:lpstr>6.3. Which parameters to be used for differentiating causes of hypotonic hyponatraemia?</vt:lpstr>
      <vt:lpstr>Dia 18</vt:lpstr>
      <vt:lpstr>Dia 19</vt:lpstr>
      <vt:lpstr>Dia 20</vt:lpstr>
      <vt:lpstr>7. Treatment of Hypotonic Hyponatraemia</vt:lpstr>
      <vt:lpstr>7.1. Hyponatraemia with severe symptoms</vt:lpstr>
      <vt:lpstr>7.1.1. First-hour management, regardless of whether hyponatraemia is acute or chronic</vt:lpstr>
      <vt:lpstr>7.1.1. First-hour management, regardless of whether hyponatraemia  is acute or chronic</vt:lpstr>
      <vt:lpstr>7.1.2. Follow-up management in case of improvement of symptoms after a 5 mmol/l increase in serum sodium concentration in the first hour, regardless of whether hyponatraemia is acute or chronic</vt:lpstr>
      <vt:lpstr>7.1.2. Follow-up management in case of improvement of symptoms after a 5 mmol/l increase in serum sodium concentration in the first hour, regardless of whether hyponatraemia is acute or chronic</vt:lpstr>
      <vt:lpstr>7.1.3. Follow-up management in case of no improvement of symptoms after a 5 mmol/l increase in serum sodium concentration in the first hour, regardless of whether hyponatraemia is acute or chronic.</vt:lpstr>
      <vt:lpstr>7.1.3. Follow-up management in case of no improvement of symptoms after a 5 mmol/l increase in serum sodium concentration in the first hour, regardless of whether hyponatraemia is acute or chronic.</vt:lpstr>
      <vt:lpstr>7.2. Hyponatraemia with moderately severe symptoms</vt:lpstr>
      <vt:lpstr>7.2. Hyponatraemia with moderately severe symptoms</vt:lpstr>
      <vt:lpstr>7.2. Hyponatraemia with moderately severe symptoms</vt:lpstr>
      <vt:lpstr>7.2. Hyponatraemia with moderately severe symptoms</vt:lpstr>
      <vt:lpstr>7.3. Acute hyponatraemia without severe or moderately severe symptoms</vt:lpstr>
      <vt:lpstr>7.3. Acute hyponatraemia without severe or moderately severe symptoms</vt:lpstr>
      <vt:lpstr>7.3. Acute hyponatraemia without severe or moderately severe symptoms</vt:lpstr>
      <vt:lpstr>7.4. Chronic hyponatraemia without severe or moderately severe symptoms </vt:lpstr>
      <vt:lpstr>7.4. Chronic hyponatraemia without severe or moderately severe symptoms  7.4.1. General management </vt:lpstr>
      <vt:lpstr>7.4. Chronic hyponatraemia without severe or moderately severe symptoms  7.4.1. General management </vt:lpstr>
      <vt:lpstr>7.4. Chronic hyponatraemia without severe or moderately severe symptoms  7.4.2. Patients with expanded extracellular fluid  </vt:lpstr>
      <vt:lpstr>7.4. Chronic hyponatraemia without severe or moderately severe symptoms  7.4.3. Patients with SIAD </vt:lpstr>
      <vt:lpstr>7.4. Chronic hyponatraemia without severe or moderately severe symptoms  7.4.3. Patients with SIAD </vt:lpstr>
      <vt:lpstr>7.4. Chronic hyponatraemia without severe or moderately severe symptoms  7.4.4. Patients with reduced circulating volume </vt:lpstr>
      <vt:lpstr>7.5. What to do if hyponatraemia is corrected too rapidly?   </vt:lpstr>
      <vt:lpstr>7.5. What to do if hyponatraemia is corrected too rapidly?   </vt:lpstr>
      <vt:lpstr>Dia 45</vt:lpstr>
      <vt:lpstr>Dia 46</vt:lpstr>
      <vt:lpstr>Dia 47</vt:lpstr>
      <vt:lpstr>Dia 48</vt:lpstr>
      <vt:lpstr>Dia 49</vt:lpstr>
      <vt:lpstr>Dia 50</vt:lpstr>
      <vt:lpstr>Dia 51</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Isabel</dc:creator>
  <cp:lastModifiedBy>Isabel</cp:lastModifiedBy>
  <cp:revision>91</cp:revision>
  <dcterms:created xsi:type="dcterms:W3CDTF">2011-12-15T11:13:57Z</dcterms:created>
  <dcterms:modified xsi:type="dcterms:W3CDTF">2014-04-04T12:53:58Z</dcterms:modified>
</cp:coreProperties>
</file>